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5" r:id="rId5"/>
    <p:sldMasterId id="2147483682" r:id="rId6"/>
  </p:sldMasterIdLst>
  <p:notesMasterIdLst>
    <p:notesMasterId r:id="rId19"/>
  </p:notesMasterIdLst>
  <p:sldIdLst>
    <p:sldId id="256" r:id="rId7"/>
    <p:sldId id="257" r:id="rId8"/>
    <p:sldId id="258" r:id="rId9"/>
    <p:sldId id="259" r:id="rId10"/>
    <p:sldId id="261" r:id="rId11"/>
    <p:sldId id="262" r:id="rId12"/>
    <p:sldId id="263" r:id="rId13"/>
    <p:sldId id="264" r:id="rId14"/>
    <p:sldId id="265" r:id="rId15"/>
    <p:sldId id="268" r:id="rId16"/>
    <p:sldId id="269" r:id="rId17"/>
    <p:sldId id="270" r:id="rId18"/>
  </p:sldIdLst>
  <p:sldSz cx="12192000" cy="6858000"/>
  <p:notesSz cx="6858000" cy="9144000"/>
  <p:embeddedFontLst>
    <p:embeddedFont>
      <p:font typeface="Lobster" panose="00000500000000000000" pitchFamily="2" charset="-18"/>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rE+2fusee+l3cw/fs5EpIFgpZ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36" Type="http://customschemas.google.com/relationships/presentationmetadata" Target="metadata"/><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86" name="Google Shape;3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Benedek</a:t>
            </a:r>
            <a:endParaRPr/>
          </a:p>
        </p:txBody>
      </p:sp>
      <p:sp>
        <p:nvSpPr>
          <p:cNvPr id="734" name="Google Shape;7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4" name="Google Shape;744;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Benedek</a:t>
            </a:r>
            <a:endParaRPr/>
          </a:p>
        </p:txBody>
      </p:sp>
      <p:sp>
        <p:nvSpPr>
          <p:cNvPr id="745" name="Google Shape;745;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Benedek</a:t>
            </a:r>
            <a:endParaRPr/>
          </a:p>
        </p:txBody>
      </p:sp>
      <p:sp>
        <p:nvSpPr>
          <p:cNvPr id="734" name="Google Shape;7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3548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Berta</a:t>
            </a:r>
            <a:endParaRPr/>
          </a:p>
        </p:txBody>
      </p:sp>
      <p:sp>
        <p:nvSpPr>
          <p:cNvPr id="397" name="Google Shape;39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Berta</a:t>
            </a:r>
            <a:endParaRPr/>
          </a:p>
        </p:txBody>
      </p:sp>
      <p:sp>
        <p:nvSpPr>
          <p:cNvPr id="410" name="Google Shape;4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Benedek</a:t>
            </a:r>
            <a:endParaRPr/>
          </a:p>
        </p:txBody>
      </p:sp>
      <p:sp>
        <p:nvSpPr>
          <p:cNvPr id="550" name="Google Shape;550;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Berta</a:t>
            </a:r>
            <a:endParaRPr/>
          </a:p>
        </p:txBody>
      </p:sp>
      <p:sp>
        <p:nvSpPr>
          <p:cNvPr id="591" name="Google Shape;59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Berta</a:t>
            </a:r>
            <a:endParaRPr/>
          </a:p>
        </p:txBody>
      </p:sp>
      <p:sp>
        <p:nvSpPr>
          <p:cNvPr id="605" name="Google Shape;6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Berta</a:t>
            </a:r>
            <a:endParaRPr/>
          </a:p>
        </p:txBody>
      </p:sp>
      <p:sp>
        <p:nvSpPr>
          <p:cNvPr id="657" name="Google Shape;65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Benedek</a:t>
            </a:r>
            <a:endParaRPr/>
          </a:p>
        </p:txBody>
      </p:sp>
      <p:sp>
        <p:nvSpPr>
          <p:cNvPr id="668" name="Google Shape;6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Benedek</a:t>
            </a:r>
            <a:endParaRPr/>
          </a:p>
        </p:txBody>
      </p:sp>
      <p:sp>
        <p:nvSpPr>
          <p:cNvPr id="711" name="Google Shape;71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pany Cover">
  <p:cSld name="2_Company Cover">
    <p:spTree>
      <p:nvGrpSpPr>
        <p:cNvPr id="1" name="Shape 19"/>
        <p:cNvGrpSpPr/>
        <p:nvPr/>
      </p:nvGrpSpPr>
      <p:grpSpPr>
        <a:xfrm>
          <a:off x="0" y="0"/>
          <a:ext cx="0" cy="0"/>
          <a:chOff x="0" y="0"/>
          <a:chExt cx="0" cy="0"/>
        </a:xfrm>
      </p:grpSpPr>
      <p:sp>
        <p:nvSpPr>
          <p:cNvPr id="20" name="Google Shape;20;p29"/>
          <p:cNvSpPr txBox="1">
            <a:spLocks noGrp="1"/>
          </p:cNvSpPr>
          <p:nvPr>
            <p:ph type="body" idx="1"/>
          </p:nvPr>
        </p:nvSpPr>
        <p:spPr>
          <a:xfrm>
            <a:off x="779463" y="3335162"/>
            <a:ext cx="5856287" cy="1347787"/>
          </a:xfrm>
          <a:prstGeom prst="rect">
            <a:avLst/>
          </a:prstGeom>
          <a:noFill/>
          <a:ln>
            <a:noFill/>
          </a:ln>
        </p:spPr>
        <p:txBody>
          <a:bodyPr spcFirstLastPara="1" wrap="square" lIns="91425" tIns="45700" rIns="91425" bIns="45700" anchor="t" anchorCtr="0">
            <a:noAutofit/>
          </a:bodyPr>
          <a:lstStyle>
            <a:lvl1pPr marL="457200" lvl="0" indent="-228600" algn="l">
              <a:lnSpc>
                <a:spcPct val="85000"/>
              </a:lnSpc>
              <a:spcBef>
                <a:spcPts val="1300"/>
              </a:spcBef>
              <a:spcAft>
                <a:spcPts val="0"/>
              </a:spcAft>
              <a:buClr>
                <a:schemeClr val="lt1"/>
              </a:buClr>
              <a:buSzPts val="3600"/>
              <a:buNone/>
              <a:defRPr sz="3600" b="1" i="0">
                <a:solidFill>
                  <a:schemeClr val="lt1"/>
                </a:solidFill>
                <a:latin typeface="Avenir"/>
                <a:ea typeface="Avenir"/>
                <a:cs typeface="Avenir"/>
                <a:sym typeface="Avenir"/>
              </a:defRPr>
            </a:lvl1pPr>
            <a:lvl2pPr marL="914400" lvl="1" indent="-228600" algn="l">
              <a:lnSpc>
                <a:spcPct val="85000"/>
              </a:lnSpc>
              <a:spcBef>
                <a:spcPts val="600"/>
              </a:spcBef>
              <a:spcAft>
                <a:spcPts val="0"/>
              </a:spcAft>
              <a:buClr>
                <a:schemeClr val="lt1"/>
              </a:buClr>
              <a:buSzPts val="3600"/>
              <a:buNone/>
              <a:defRPr sz="3600" b="1" i="0">
                <a:solidFill>
                  <a:schemeClr val="lt1"/>
                </a:solidFill>
                <a:latin typeface="Avenir"/>
                <a:ea typeface="Avenir"/>
                <a:cs typeface="Avenir"/>
                <a:sym typeface="Avenir"/>
              </a:defRPr>
            </a:lvl2pPr>
            <a:lvl3pPr marL="1371600" lvl="2" indent="-228600" algn="l">
              <a:lnSpc>
                <a:spcPct val="85000"/>
              </a:lnSpc>
              <a:spcBef>
                <a:spcPts val="600"/>
              </a:spcBef>
              <a:spcAft>
                <a:spcPts val="0"/>
              </a:spcAft>
              <a:buClr>
                <a:schemeClr val="lt1"/>
              </a:buClr>
              <a:buSzPts val="3600"/>
              <a:buNone/>
              <a:defRPr sz="3600" b="1" i="0">
                <a:solidFill>
                  <a:schemeClr val="lt1"/>
                </a:solidFill>
                <a:latin typeface="Avenir"/>
                <a:ea typeface="Avenir"/>
                <a:cs typeface="Avenir"/>
                <a:sym typeface="Avenir"/>
              </a:defRPr>
            </a:lvl3pPr>
            <a:lvl4pPr marL="1828800" lvl="3" indent="-228600" algn="l">
              <a:lnSpc>
                <a:spcPct val="85000"/>
              </a:lnSpc>
              <a:spcBef>
                <a:spcPts val="600"/>
              </a:spcBef>
              <a:spcAft>
                <a:spcPts val="0"/>
              </a:spcAft>
              <a:buClr>
                <a:schemeClr val="lt1"/>
              </a:buClr>
              <a:buSzPts val="3600"/>
              <a:buNone/>
              <a:defRPr sz="3600" b="1" i="0">
                <a:solidFill>
                  <a:schemeClr val="lt1"/>
                </a:solidFill>
                <a:latin typeface="Avenir"/>
                <a:ea typeface="Avenir"/>
                <a:cs typeface="Avenir"/>
                <a:sym typeface="Avenir"/>
              </a:defRPr>
            </a:lvl4pPr>
            <a:lvl5pPr marL="2286000" lvl="4" indent="-228600" algn="l">
              <a:lnSpc>
                <a:spcPct val="85000"/>
              </a:lnSpc>
              <a:spcBef>
                <a:spcPts val="600"/>
              </a:spcBef>
              <a:spcAft>
                <a:spcPts val="0"/>
              </a:spcAft>
              <a:buClr>
                <a:schemeClr val="lt1"/>
              </a:buClr>
              <a:buSzPts val="3600"/>
              <a:buNone/>
              <a:defRPr sz="3600" b="1" i="0">
                <a:solidFill>
                  <a:schemeClr val="lt1"/>
                </a:solidFill>
                <a:latin typeface="Avenir"/>
                <a:ea typeface="Avenir"/>
                <a:cs typeface="Avenir"/>
                <a:sym typeface="Avenir"/>
              </a:defRPr>
            </a:lvl5pPr>
            <a:lvl6pPr marL="2743200" lvl="5" indent="-342900" algn="l">
              <a:lnSpc>
                <a:spcPct val="85000"/>
              </a:lnSpc>
              <a:spcBef>
                <a:spcPts val="600"/>
              </a:spcBef>
              <a:spcAft>
                <a:spcPts val="0"/>
              </a:spcAft>
              <a:buClr>
                <a:srgbClr val="262626"/>
              </a:buClr>
              <a:buSzPts val="1800"/>
              <a:buChar char=" "/>
              <a:defRPr/>
            </a:lvl6pPr>
            <a:lvl7pPr marL="3200400" lvl="6" indent="-342900" algn="l">
              <a:lnSpc>
                <a:spcPct val="85000"/>
              </a:lnSpc>
              <a:spcBef>
                <a:spcPts val="600"/>
              </a:spcBef>
              <a:spcAft>
                <a:spcPts val="0"/>
              </a:spcAft>
              <a:buClr>
                <a:srgbClr val="262626"/>
              </a:buClr>
              <a:buSzPts val="1800"/>
              <a:buChar char=" "/>
              <a:defRPr/>
            </a:lvl7pPr>
            <a:lvl8pPr marL="3657600" lvl="7" indent="-342900" algn="l">
              <a:lnSpc>
                <a:spcPct val="85000"/>
              </a:lnSpc>
              <a:spcBef>
                <a:spcPts val="600"/>
              </a:spcBef>
              <a:spcAft>
                <a:spcPts val="0"/>
              </a:spcAft>
              <a:buClr>
                <a:srgbClr val="262626"/>
              </a:buClr>
              <a:buSzPts val="1800"/>
              <a:buChar char=" "/>
              <a:defRPr/>
            </a:lvl8pPr>
            <a:lvl9pPr marL="4114800" lvl="8" indent="-342900" algn="l">
              <a:lnSpc>
                <a:spcPct val="85000"/>
              </a:lnSpc>
              <a:spcBef>
                <a:spcPts val="600"/>
              </a:spcBef>
              <a:spcAft>
                <a:spcPts val="0"/>
              </a:spcAft>
              <a:buClr>
                <a:srgbClr val="262626"/>
              </a:buClr>
              <a:buSzPts val="1800"/>
              <a:buChar char=" "/>
              <a:defRPr/>
            </a:lvl9pPr>
          </a:lstStyle>
          <a:p>
            <a:endParaRPr/>
          </a:p>
        </p:txBody>
      </p:sp>
      <p:sp>
        <p:nvSpPr>
          <p:cNvPr id="21" name="Google Shape;21;p29"/>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ong Case Study">
  <p:cSld name="Long Case Study">
    <p:spTree>
      <p:nvGrpSpPr>
        <p:cNvPr id="1" name="Shape 88"/>
        <p:cNvGrpSpPr/>
        <p:nvPr/>
      </p:nvGrpSpPr>
      <p:grpSpPr>
        <a:xfrm>
          <a:off x="0" y="0"/>
          <a:ext cx="0" cy="0"/>
          <a:chOff x="0" y="0"/>
          <a:chExt cx="0" cy="0"/>
        </a:xfrm>
      </p:grpSpPr>
      <p:sp>
        <p:nvSpPr>
          <p:cNvPr id="89" name="Google Shape;89;p45"/>
          <p:cNvSpPr txBox="1">
            <a:spLocks noGrp="1"/>
          </p:cNvSpPr>
          <p:nvPr>
            <p:ph type="body" idx="1"/>
          </p:nvPr>
        </p:nvSpPr>
        <p:spPr>
          <a:xfrm>
            <a:off x="475891" y="1659730"/>
            <a:ext cx="5620111" cy="13167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5"/>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45"/>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5"/>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45"/>
          <p:cNvSpPr txBox="1">
            <a:spLocks noGrp="1"/>
          </p:cNvSpPr>
          <p:nvPr>
            <p:ph type="body" idx="2"/>
          </p:nvPr>
        </p:nvSpPr>
        <p:spPr>
          <a:xfrm>
            <a:off x="475891" y="3700710"/>
            <a:ext cx="5620111" cy="24768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94" name="Google Shape;94;p45"/>
          <p:cNvPicPr preferRelativeResize="0"/>
          <p:nvPr/>
        </p:nvPicPr>
        <p:blipFill rotWithShape="1">
          <a:blip r:embed="rId2">
            <a:alphaModFix/>
          </a:blip>
          <a:srcRect/>
          <a:stretch/>
        </p:blipFill>
        <p:spPr>
          <a:xfrm>
            <a:off x="475891" y="1098895"/>
            <a:ext cx="482600" cy="377687"/>
          </a:xfrm>
          <a:prstGeom prst="rect">
            <a:avLst/>
          </a:prstGeom>
          <a:noFill/>
          <a:ln>
            <a:noFill/>
          </a:ln>
        </p:spPr>
      </p:pic>
      <p:pic>
        <p:nvPicPr>
          <p:cNvPr id="95" name="Google Shape;95;p45"/>
          <p:cNvPicPr preferRelativeResize="0"/>
          <p:nvPr/>
        </p:nvPicPr>
        <p:blipFill rotWithShape="1">
          <a:blip r:embed="rId3">
            <a:alphaModFix/>
          </a:blip>
          <a:srcRect/>
          <a:stretch/>
        </p:blipFill>
        <p:spPr>
          <a:xfrm>
            <a:off x="568973" y="3105674"/>
            <a:ext cx="296435" cy="426125"/>
          </a:xfrm>
          <a:prstGeom prst="rect">
            <a:avLst/>
          </a:prstGeom>
          <a:noFill/>
          <a:ln>
            <a:noFill/>
          </a:ln>
        </p:spPr>
      </p:pic>
      <p:pic>
        <p:nvPicPr>
          <p:cNvPr id="96" name="Google Shape;96;p45"/>
          <p:cNvPicPr preferRelativeResize="0"/>
          <p:nvPr/>
        </p:nvPicPr>
        <p:blipFill rotWithShape="1">
          <a:blip r:embed="rId4">
            <a:alphaModFix/>
          </a:blip>
          <a:srcRect/>
          <a:stretch/>
        </p:blipFill>
        <p:spPr>
          <a:xfrm>
            <a:off x="6274621" y="3121277"/>
            <a:ext cx="414896" cy="371223"/>
          </a:xfrm>
          <a:prstGeom prst="rect">
            <a:avLst/>
          </a:prstGeom>
          <a:noFill/>
          <a:ln>
            <a:noFill/>
          </a:ln>
        </p:spPr>
      </p:pic>
      <p:sp>
        <p:nvSpPr>
          <p:cNvPr id="97" name="Google Shape;97;p45"/>
          <p:cNvSpPr>
            <a:spLocks noGrp="1"/>
          </p:cNvSpPr>
          <p:nvPr>
            <p:ph type="pic" idx="3"/>
          </p:nvPr>
        </p:nvSpPr>
        <p:spPr>
          <a:xfrm>
            <a:off x="6835230" y="1308481"/>
            <a:ext cx="4620170" cy="1317426"/>
          </a:xfrm>
          <a:prstGeom prst="rect">
            <a:avLst/>
          </a:prstGeom>
          <a:noFill/>
          <a:ln>
            <a:noFill/>
          </a:ln>
        </p:spPr>
      </p:sp>
      <p:sp>
        <p:nvSpPr>
          <p:cNvPr id="98" name="Google Shape;98;p45"/>
          <p:cNvSpPr txBox="1">
            <a:spLocks noGrp="1"/>
          </p:cNvSpPr>
          <p:nvPr>
            <p:ph type="body" idx="4"/>
          </p:nvPr>
        </p:nvSpPr>
        <p:spPr>
          <a:xfrm>
            <a:off x="1102528" y="1041408"/>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45"/>
          <p:cNvSpPr txBox="1">
            <a:spLocks noGrp="1"/>
          </p:cNvSpPr>
          <p:nvPr>
            <p:ph type="body" idx="5"/>
          </p:nvPr>
        </p:nvSpPr>
        <p:spPr>
          <a:xfrm>
            <a:off x="10440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0" name="Google Shape;100;p45"/>
          <p:cNvSpPr txBox="1">
            <a:spLocks noGrp="1"/>
          </p:cNvSpPr>
          <p:nvPr>
            <p:ph type="body" idx="6"/>
          </p:nvPr>
        </p:nvSpPr>
        <p:spPr>
          <a:xfrm>
            <a:off x="6267091" y="3700709"/>
            <a:ext cx="5620111" cy="247680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5"/>
          <p:cNvSpPr txBox="1">
            <a:spLocks noGrp="1"/>
          </p:cNvSpPr>
          <p:nvPr>
            <p:ph type="body" idx="7"/>
          </p:nvPr>
        </p:nvSpPr>
        <p:spPr>
          <a:xfrm>
            <a:off x="68352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Long Case Study">
  <p:cSld name="2 Long Case Study">
    <p:spTree>
      <p:nvGrpSpPr>
        <p:cNvPr id="1" name="Shape 102"/>
        <p:cNvGrpSpPr/>
        <p:nvPr/>
      </p:nvGrpSpPr>
      <p:grpSpPr>
        <a:xfrm>
          <a:off x="0" y="0"/>
          <a:ext cx="0" cy="0"/>
          <a:chOff x="0" y="0"/>
          <a:chExt cx="0" cy="0"/>
        </a:xfrm>
      </p:grpSpPr>
      <p:sp>
        <p:nvSpPr>
          <p:cNvPr id="103" name="Google Shape;103;p46"/>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04" name="Google Shape;104;p46"/>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46"/>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46"/>
          <p:cNvSpPr txBox="1">
            <a:spLocks noGrp="1"/>
          </p:cNvSpPr>
          <p:nvPr>
            <p:ph type="body" idx="1"/>
          </p:nvPr>
        </p:nvSpPr>
        <p:spPr>
          <a:xfrm>
            <a:off x="6268115" y="1745155"/>
            <a:ext cx="5620111" cy="17204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07" name="Google Shape;107;p46"/>
          <p:cNvPicPr preferRelativeResize="0"/>
          <p:nvPr/>
        </p:nvPicPr>
        <p:blipFill rotWithShape="1">
          <a:blip r:embed="rId2">
            <a:alphaModFix/>
          </a:blip>
          <a:srcRect/>
          <a:stretch/>
        </p:blipFill>
        <p:spPr>
          <a:xfrm>
            <a:off x="6361197" y="1150119"/>
            <a:ext cx="296435" cy="426125"/>
          </a:xfrm>
          <a:prstGeom prst="rect">
            <a:avLst/>
          </a:prstGeom>
          <a:noFill/>
          <a:ln>
            <a:noFill/>
          </a:ln>
        </p:spPr>
      </p:pic>
      <p:pic>
        <p:nvPicPr>
          <p:cNvPr id="108" name="Google Shape;108;p46"/>
          <p:cNvPicPr preferRelativeResize="0"/>
          <p:nvPr/>
        </p:nvPicPr>
        <p:blipFill rotWithShape="1">
          <a:blip r:embed="rId3">
            <a:alphaModFix/>
          </a:blip>
          <a:srcRect/>
          <a:stretch/>
        </p:blipFill>
        <p:spPr>
          <a:xfrm>
            <a:off x="6274621" y="3802765"/>
            <a:ext cx="414896" cy="371223"/>
          </a:xfrm>
          <a:prstGeom prst="rect">
            <a:avLst/>
          </a:prstGeom>
          <a:noFill/>
          <a:ln>
            <a:noFill/>
          </a:ln>
        </p:spPr>
      </p:pic>
      <p:sp>
        <p:nvSpPr>
          <p:cNvPr id="109" name="Google Shape;109;p46"/>
          <p:cNvSpPr>
            <a:spLocks noGrp="1"/>
          </p:cNvSpPr>
          <p:nvPr>
            <p:ph type="pic" idx="2"/>
          </p:nvPr>
        </p:nvSpPr>
        <p:spPr>
          <a:xfrm>
            <a:off x="952463" y="1678165"/>
            <a:ext cx="4620170" cy="1317426"/>
          </a:xfrm>
          <a:prstGeom prst="rect">
            <a:avLst/>
          </a:prstGeom>
          <a:noFill/>
          <a:ln>
            <a:noFill/>
          </a:ln>
        </p:spPr>
      </p:sp>
      <p:sp>
        <p:nvSpPr>
          <p:cNvPr id="110" name="Google Shape;110;p46"/>
          <p:cNvSpPr txBox="1">
            <a:spLocks noGrp="1"/>
          </p:cNvSpPr>
          <p:nvPr>
            <p:ph type="body" idx="3"/>
          </p:nvPr>
        </p:nvSpPr>
        <p:spPr>
          <a:xfrm>
            <a:off x="6836254" y="1146149"/>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1" name="Google Shape;111;p46"/>
          <p:cNvSpPr txBox="1">
            <a:spLocks noGrp="1"/>
          </p:cNvSpPr>
          <p:nvPr>
            <p:ph type="body" idx="4"/>
          </p:nvPr>
        </p:nvSpPr>
        <p:spPr>
          <a:xfrm>
            <a:off x="6267091" y="4382197"/>
            <a:ext cx="5620111" cy="17204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6"/>
          <p:cNvSpPr txBox="1">
            <a:spLocks noGrp="1"/>
          </p:cNvSpPr>
          <p:nvPr>
            <p:ph type="body" idx="5"/>
          </p:nvPr>
        </p:nvSpPr>
        <p:spPr>
          <a:xfrm>
            <a:off x="6835230" y="3783192"/>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3" name="Google Shape;113;p46"/>
          <p:cNvSpPr txBox="1">
            <a:spLocks noGrp="1"/>
          </p:cNvSpPr>
          <p:nvPr>
            <p:ph type="body" idx="6"/>
          </p:nvPr>
        </p:nvSpPr>
        <p:spPr>
          <a:xfrm>
            <a:off x="475891" y="4401514"/>
            <a:ext cx="5620111" cy="17011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4" name="Google Shape;114;p46"/>
          <p:cNvPicPr preferRelativeResize="0"/>
          <p:nvPr/>
        </p:nvPicPr>
        <p:blipFill rotWithShape="1">
          <a:blip r:embed="rId4">
            <a:alphaModFix/>
          </a:blip>
          <a:srcRect/>
          <a:stretch/>
        </p:blipFill>
        <p:spPr>
          <a:xfrm>
            <a:off x="475891" y="3840679"/>
            <a:ext cx="482600" cy="377687"/>
          </a:xfrm>
          <a:prstGeom prst="rect">
            <a:avLst/>
          </a:prstGeom>
          <a:noFill/>
          <a:ln>
            <a:noFill/>
          </a:ln>
        </p:spPr>
      </p:pic>
      <p:sp>
        <p:nvSpPr>
          <p:cNvPr id="115" name="Google Shape;115;p46"/>
          <p:cNvSpPr txBox="1">
            <a:spLocks noGrp="1"/>
          </p:cNvSpPr>
          <p:nvPr>
            <p:ph type="body" idx="7"/>
          </p:nvPr>
        </p:nvSpPr>
        <p:spPr>
          <a:xfrm>
            <a:off x="1102528" y="3783192"/>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16"/>
        <p:cNvGrpSpPr/>
        <p:nvPr/>
      </p:nvGrpSpPr>
      <p:grpSpPr>
        <a:xfrm>
          <a:off x="0" y="0"/>
          <a:ext cx="0" cy="0"/>
          <a:chOff x="0" y="0"/>
          <a:chExt cx="0" cy="0"/>
        </a:xfrm>
      </p:grpSpPr>
      <p:sp>
        <p:nvSpPr>
          <p:cNvPr id="117" name="Google Shape;117;p47"/>
          <p:cNvSpPr txBox="1">
            <a:spLocks noGrp="1"/>
          </p:cNvSpPr>
          <p:nvPr>
            <p:ph type="body" idx="1"/>
          </p:nvPr>
        </p:nvSpPr>
        <p:spPr>
          <a:xfrm>
            <a:off x="475889" y="1085255"/>
            <a:ext cx="562011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47"/>
          <p:cNvSpPr txBox="1">
            <a:spLocks noGrp="1"/>
          </p:cNvSpPr>
          <p:nvPr>
            <p:ph type="body" idx="2"/>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9" name="Google Shape;119;p47"/>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20" name="Google Shape;120;p47"/>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47"/>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47"/>
          <p:cNvSpPr txBox="1">
            <a:spLocks noGrp="1"/>
          </p:cNvSpPr>
          <p:nvPr>
            <p:ph type="body" idx="3"/>
          </p:nvPr>
        </p:nvSpPr>
        <p:spPr>
          <a:xfrm>
            <a:off x="475889"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47"/>
          <p:cNvSpPr txBox="1">
            <a:spLocks noGrp="1"/>
          </p:cNvSpPr>
          <p:nvPr>
            <p:ph type="body" idx="4"/>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4"/>
        <p:cNvGrpSpPr/>
        <p:nvPr/>
      </p:nvGrpSpPr>
      <p:grpSpPr>
        <a:xfrm>
          <a:off x="0" y="0"/>
          <a:ext cx="0" cy="0"/>
          <a:chOff x="0" y="0"/>
          <a:chExt cx="0" cy="0"/>
        </a:xfrm>
      </p:grpSpPr>
      <p:sp>
        <p:nvSpPr>
          <p:cNvPr id="125" name="Google Shape;125;p4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26" name="Google Shape;126;p48"/>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48"/>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49"/>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9"/>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131"/>
        <p:cNvGrpSpPr/>
        <p:nvPr/>
      </p:nvGrpSpPr>
      <p:grpSpPr>
        <a:xfrm>
          <a:off x="0" y="0"/>
          <a:ext cx="0" cy="0"/>
          <a:chOff x="0" y="0"/>
          <a:chExt cx="0" cy="0"/>
        </a:xfrm>
      </p:grpSpPr>
      <p:sp>
        <p:nvSpPr>
          <p:cNvPr id="132" name="Google Shape;132;p50"/>
          <p:cNvSpPr/>
          <p:nvPr/>
        </p:nvSpPr>
        <p:spPr>
          <a:xfrm>
            <a:off x="0" y="-93785"/>
            <a:ext cx="12297508" cy="70455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3" name="Google Shape;133;p50"/>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Company Cover">
  <p:cSld name="1_Company Cover">
    <p:spTree>
      <p:nvGrpSpPr>
        <p:cNvPr id="1" name="Shape 134"/>
        <p:cNvGrpSpPr/>
        <p:nvPr/>
      </p:nvGrpSpPr>
      <p:grpSpPr>
        <a:xfrm>
          <a:off x="0" y="0"/>
          <a:ext cx="0" cy="0"/>
          <a:chOff x="0" y="0"/>
          <a:chExt cx="0" cy="0"/>
        </a:xfrm>
      </p:grpSpPr>
      <p:sp>
        <p:nvSpPr>
          <p:cNvPr id="135" name="Google Shape;135;p5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6" name="Google Shape;136;p51"/>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7" name="Google Shape;137;p51"/>
          <p:cNvPicPr preferRelativeResize="0"/>
          <p:nvPr/>
        </p:nvPicPr>
        <p:blipFill rotWithShape="1">
          <a:blip r:embed="rId2">
            <a:alphaModFix/>
          </a:blip>
          <a:srcRect/>
          <a:stretch/>
        </p:blipFill>
        <p:spPr>
          <a:xfrm>
            <a:off x="0" y="552185"/>
            <a:ext cx="12192000" cy="5737412"/>
          </a:xfrm>
          <a:prstGeom prst="rect">
            <a:avLst/>
          </a:prstGeom>
          <a:noFill/>
          <a:ln>
            <a:noFill/>
          </a:ln>
        </p:spPr>
      </p:pic>
      <p:pic>
        <p:nvPicPr>
          <p:cNvPr id="138" name="Google Shape;138;p51"/>
          <p:cNvPicPr preferRelativeResize="0"/>
          <p:nvPr/>
        </p:nvPicPr>
        <p:blipFill rotWithShape="1">
          <a:blip r:embed="rId3">
            <a:alphaModFix/>
          </a:blip>
          <a:srcRect/>
          <a:stretch/>
        </p:blipFill>
        <p:spPr>
          <a:xfrm>
            <a:off x="780185" y="1602469"/>
            <a:ext cx="3436039" cy="1505680"/>
          </a:xfrm>
          <a:prstGeom prst="rect">
            <a:avLst/>
          </a:prstGeom>
          <a:noFill/>
          <a:ln>
            <a:noFill/>
          </a:ln>
        </p:spPr>
      </p:pic>
      <p:pic>
        <p:nvPicPr>
          <p:cNvPr id="139" name="Google Shape;139;p51"/>
          <p:cNvPicPr preferRelativeResize="0"/>
          <p:nvPr/>
        </p:nvPicPr>
        <p:blipFill rotWithShape="1">
          <a:blip r:embed="rId4">
            <a:alphaModFix/>
          </a:blip>
          <a:srcRect/>
          <a:stretch/>
        </p:blipFill>
        <p:spPr>
          <a:xfrm>
            <a:off x="7054762" y="3108149"/>
            <a:ext cx="2298700" cy="1574800"/>
          </a:xfrm>
          <a:prstGeom prst="rect">
            <a:avLst/>
          </a:prstGeom>
          <a:noFill/>
          <a:ln>
            <a:noFill/>
          </a:ln>
        </p:spPr>
      </p:pic>
      <p:sp>
        <p:nvSpPr>
          <p:cNvPr id="140" name="Google Shape;140;p51"/>
          <p:cNvSpPr txBox="1"/>
          <p:nvPr/>
        </p:nvSpPr>
        <p:spPr>
          <a:xfrm>
            <a:off x="6735990" y="3323233"/>
            <a:ext cx="1064059" cy="4867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0" i="0" u="none" strike="noStrike" cap="none">
                <a:solidFill>
                  <a:schemeClr val="lt1"/>
                </a:solidFill>
                <a:latin typeface="Avenir"/>
                <a:ea typeface="Avenir"/>
                <a:cs typeface="Avenir"/>
                <a:sym typeface="Avenir"/>
              </a:rPr>
              <a:t>16 MPH</a:t>
            </a:r>
            <a:endParaRPr sz="1400" b="0" i="0" u="none" strike="noStrike" cap="none">
              <a:solidFill>
                <a:srgbClr val="000000"/>
              </a:solidFill>
              <a:latin typeface="Arial"/>
              <a:ea typeface="Arial"/>
              <a:cs typeface="Arial"/>
              <a:sym typeface="Arial"/>
            </a:endParaRPr>
          </a:p>
        </p:txBody>
      </p:sp>
      <p:sp>
        <p:nvSpPr>
          <p:cNvPr id="141" name="Google Shape;141;p51"/>
          <p:cNvSpPr txBox="1">
            <a:spLocks noGrp="1"/>
          </p:cNvSpPr>
          <p:nvPr>
            <p:ph type="body" idx="1"/>
          </p:nvPr>
        </p:nvSpPr>
        <p:spPr>
          <a:xfrm>
            <a:off x="779463" y="3335162"/>
            <a:ext cx="5856287" cy="13477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3600"/>
              <a:buNone/>
              <a:defRPr sz="3600" b="1" i="0">
                <a:solidFill>
                  <a:schemeClr val="lt1"/>
                </a:solidFill>
                <a:latin typeface="Avenir"/>
                <a:ea typeface="Avenir"/>
                <a:cs typeface="Avenir"/>
                <a:sym typeface="Avenir"/>
              </a:defRPr>
            </a:lvl1pPr>
            <a:lvl2pPr marL="914400" lvl="1"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2pPr>
            <a:lvl3pPr marL="1371600" lvl="2"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3pPr>
            <a:lvl4pPr marL="1828800" lvl="3"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4pPr>
            <a:lvl5pPr marL="2286000" lvl="4"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hort case study with picture">
  <p:cSld name="Short case study with picture">
    <p:spTree>
      <p:nvGrpSpPr>
        <p:cNvPr id="1" name="Shape 152"/>
        <p:cNvGrpSpPr/>
        <p:nvPr/>
      </p:nvGrpSpPr>
      <p:grpSpPr>
        <a:xfrm>
          <a:off x="0" y="0"/>
          <a:ext cx="0" cy="0"/>
          <a:chOff x="0" y="0"/>
          <a:chExt cx="0" cy="0"/>
        </a:xfrm>
      </p:grpSpPr>
      <p:sp>
        <p:nvSpPr>
          <p:cNvPr id="153" name="Google Shape;153;p32"/>
          <p:cNvSpPr txBox="1">
            <a:spLocks noGrp="1"/>
          </p:cNvSpPr>
          <p:nvPr>
            <p:ph type="body" idx="1"/>
          </p:nvPr>
        </p:nvSpPr>
        <p:spPr>
          <a:xfrm>
            <a:off x="475891" y="1467253"/>
            <a:ext cx="5620111" cy="123119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55" name="Google Shape;155;p32"/>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6" name="Google Shape;156;p32"/>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7" name="Google Shape;157;p32"/>
          <p:cNvPicPr preferRelativeResize="0"/>
          <p:nvPr/>
        </p:nvPicPr>
        <p:blipFill rotWithShape="1">
          <a:blip r:embed="rId2">
            <a:alphaModFix/>
          </a:blip>
          <a:srcRect/>
          <a:stretch/>
        </p:blipFill>
        <p:spPr>
          <a:xfrm>
            <a:off x="538559" y="1124620"/>
            <a:ext cx="412366" cy="322721"/>
          </a:xfrm>
          <a:prstGeom prst="rect">
            <a:avLst/>
          </a:prstGeom>
          <a:noFill/>
          <a:ln>
            <a:noFill/>
          </a:ln>
        </p:spPr>
      </p:pic>
      <p:pic>
        <p:nvPicPr>
          <p:cNvPr id="158" name="Google Shape;158;p32"/>
          <p:cNvPicPr preferRelativeResize="0"/>
          <p:nvPr/>
        </p:nvPicPr>
        <p:blipFill rotWithShape="1">
          <a:blip r:embed="rId3">
            <a:alphaModFix/>
          </a:blip>
          <a:srcRect/>
          <a:stretch/>
        </p:blipFill>
        <p:spPr>
          <a:xfrm>
            <a:off x="622713" y="2730868"/>
            <a:ext cx="249415" cy="358535"/>
          </a:xfrm>
          <a:prstGeom prst="rect">
            <a:avLst/>
          </a:prstGeom>
          <a:noFill/>
          <a:ln>
            <a:noFill/>
          </a:ln>
        </p:spPr>
      </p:pic>
      <p:pic>
        <p:nvPicPr>
          <p:cNvPr id="159" name="Google Shape;159;p32"/>
          <p:cNvPicPr preferRelativeResize="0"/>
          <p:nvPr/>
        </p:nvPicPr>
        <p:blipFill rotWithShape="1">
          <a:blip r:embed="rId4">
            <a:alphaModFix/>
          </a:blip>
          <a:srcRect/>
          <a:stretch/>
        </p:blipFill>
        <p:spPr>
          <a:xfrm>
            <a:off x="547124" y="4398920"/>
            <a:ext cx="351193" cy="314226"/>
          </a:xfrm>
          <a:prstGeom prst="rect">
            <a:avLst/>
          </a:prstGeom>
          <a:noFill/>
          <a:ln>
            <a:noFill/>
          </a:ln>
        </p:spPr>
      </p:pic>
      <p:sp>
        <p:nvSpPr>
          <p:cNvPr id="160" name="Google Shape;160;p32"/>
          <p:cNvSpPr>
            <a:spLocks noGrp="1"/>
          </p:cNvSpPr>
          <p:nvPr>
            <p:ph type="pic" idx="2"/>
          </p:nvPr>
        </p:nvSpPr>
        <p:spPr>
          <a:xfrm>
            <a:off x="7488885" y="1253330"/>
            <a:ext cx="3201905" cy="913012"/>
          </a:xfrm>
          <a:prstGeom prst="rect">
            <a:avLst/>
          </a:prstGeom>
          <a:noFill/>
          <a:ln>
            <a:noFill/>
          </a:ln>
        </p:spPr>
      </p:sp>
      <p:sp>
        <p:nvSpPr>
          <p:cNvPr id="161" name="Google Shape;161;p32"/>
          <p:cNvSpPr txBox="1">
            <a:spLocks noGrp="1"/>
          </p:cNvSpPr>
          <p:nvPr>
            <p:ph type="body" idx="3"/>
          </p:nvPr>
        </p:nvSpPr>
        <p:spPr>
          <a:xfrm>
            <a:off x="1102528" y="1144532"/>
            <a:ext cx="4993471" cy="3227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2" name="Google Shape;162;p32"/>
          <p:cNvSpPr txBox="1">
            <a:spLocks noGrp="1"/>
          </p:cNvSpPr>
          <p:nvPr>
            <p:ph type="body" idx="4"/>
          </p:nvPr>
        </p:nvSpPr>
        <p:spPr>
          <a:xfrm>
            <a:off x="1044030" y="2773237"/>
            <a:ext cx="5051969" cy="2945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3" name="Google Shape;163;p32"/>
          <p:cNvSpPr txBox="1">
            <a:spLocks noGrp="1"/>
          </p:cNvSpPr>
          <p:nvPr>
            <p:ph type="body" idx="5"/>
          </p:nvPr>
        </p:nvSpPr>
        <p:spPr>
          <a:xfrm>
            <a:off x="1044030" y="4398920"/>
            <a:ext cx="5051969" cy="338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4" name="Google Shape;164;p32"/>
          <p:cNvSpPr txBox="1">
            <a:spLocks noGrp="1"/>
          </p:cNvSpPr>
          <p:nvPr>
            <p:ph type="body" idx="6"/>
          </p:nvPr>
        </p:nvSpPr>
        <p:spPr>
          <a:xfrm>
            <a:off x="475891" y="3119936"/>
            <a:ext cx="5620111" cy="12747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2"/>
          <p:cNvSpPr txBox="1">
            <a:spLocks noGrp="1"/>
          </p:cNvSpPr>
          <p:nvPr>
            <p:ph type="body" idx="7"/>
          </p:nvPr>
        </p:nvSpPr>
        <p:spPr>
          <a:xfrm>
            <a:off x="475892" y="4778251"/>
            <a:ext cx="5620108" cy="13987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2"/>
          <p:cNvSpPr>
            <a:spLocks noGrp="1"/>
          </p:cNvSpPr>
          <p:nvPr>
            <p:ph type="pic" idx="8"/>
          </p:nvPr>
        </p:nvSpPr>
        <p:spPr>
          <a:xfrm>
            <a:off x="6279783" y="2433026"/>
            <a:ext cx="5620110" cy="3743937"/>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ím és tartalom">
  <p:cSld name="Cím és tartalom">
    <p:spTree>
      <p:nvGrpSpPr>
        <p:cNvPr id="1" name="Shape 167"/>
        <p:cNvGrpSpPr/>
        <p:nvPr/>
      </p:nvGrpSpPr>
      <p:grpSpPr>
        <a:xfrm>
          <a:off x="0" y="0"/>
          <a:ext cx="0" cy="0"/>
          <a:chOff x="0" y="0"/>
          <a:chExt cx="0" cy="0"/>
        </a:xfrm>
      </p:grpSpPr>
      <p:sp>
        <p:nvSpPr>
          <p:cNvPr id="168" name="Google Shape;168;p63"/>
          <p:cNvSpPr txBox="1">
            <a:spLocks noGrp="1"/>
          </p:cNvSpPr>
          <p:nvPr>
            <p:ph type="body" idx="1"/>
          </p:nvPr>
        </p:nvSpPr>
        <p:spPr>
          <a:xfrm>
            <a:off x="475889" y="1253330"/>
            <a:ext cx="11424009" cy="48182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63"/>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6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ny Cover">
  <p:cSld name="Company Cover">
    <p:spTree>
      <p:nvGrpSpPr>
        <p:cNvPr id="1" name="Shape 171"/>
        <p:cNvGrpSpPr/>
        <p:nvPr/>
      </p:nvGrpSpPr>
      <p:grpSpPr>
        <a:xfrm>
          <a:off x="0" y="0"/>
          <a:ext cx="0" cy="0"/>
          <a:chOff x="0" y="0"/>
          <a:chExt cx="0" cy="0"/>
        </a:xfrm>
      </p:grpSpPr>
      <p:sp>
        <p:nvSpPr>
          <p:cNvPr id="172" name="Google Shape;172;p6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3" name="Google Shape;173;p64"/>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4" name="Google Shape;174;p64"/>
          <p:cNvPicPr preferRelativeResize="0"/>
          <p:nvPr/>
        </p:nvPicPr>
        <p:blipFill rotWithShape="1">
          <a:blip r:embed="rId2">
            <a:alphaModFix/>
          </a:blip>
          <a:srcRect/>
          <a:stretch/>
        </p:blipFill>
        <p:spPr>
          <a:xfrm>
            <a:off x="0" y="552185"/>
            <a:ext cx="12192000" cy="5737412"/>
          </a:xfrm>
          <a:prstGeom prst="rect">
            <a:avLst/>
          </a:prstGeom>
          <a:noFill/>
          <a:ln>
            <a:noFill/>
          </a:ln>
        </p:spPr>
      </p:pic>
      <p:pic>
        <p:nvPicPr>
          <p:cNvPr id="175" name="Google Shape;175;p64"/>
          <p:cNvPicPr preferRelativeResize="0"/>
          <p:nvPr/>
        </p:nvPicPr>
        <p:blipFill rotWithShape="1">
          <a:blip r:embed="rId3">
            <a:alphaModFix/>
          </a:blip>
          <a:srcRect/>
          <a:stretch/>
        </p:blipFill>
        <p:spPr>
          <a:xfrm>
            <a:off x="780185" y="1602469"/>
            <a:ext cx="3436039" cy="1505680"/>
          </a:xfrm>
          <a:prstGeom prst="rect">
            <a:avLst/>
          </a:prstGeom>
          <a:noFill/>
          <a:ln>
            <a:noFill/>
          </a:ln>
        </p:spPr>
      </p:pic>
      <p:pic>
        <p:nvPicPr>
          <p:cNvPr id="176" name="Google Shape;176;p64"/>
          <p:cNvPicPr preferRelativeResize="0"/>
          <p:nvPr/>
        </p:nvPicPr>
        <p:blipFill rotWithShape="1">
          <a:blip r:embed="rId4">
            <a:alphaModFix/>
          </a:blip>
          <a:srcRect/>
          <a:stretch/>
        </p:blipFill>
        <p:spPr>
          <a:xfrm>
            <a:off x="7054762" y="3108149"/>
            <a:ext cx="2298700" cy="1574800"/>
          </a:xfrm>
          <a:prstGeom prst="rect">
            <a:avLst/>
          </a:prstGeom>
          <a:noFill/>
          <a:ln>
            <a:noFill/>
          </a:ln>
        </p:spPr>
      </p:pic>
      <p:sp>
        <p:nvSpPr>
          <p:cNvPr id="177" name="Google Shape;177;p64"/>
          <p:cNvSpPr txBox="1"/>
          <p:nvPr/>
        </p:nvSpPr>
        <p:spPr>
          <a:xfrm>
            <a:off x="6735990" y="3323233"/>
            <a:ext cx="1064059" cy="4867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0" i="0" u="none" strike="noStrike" cap="none">
                <a:solidFill>
                  <a:schemeClr val="lt1"/>
                </a:solidFill>
                <a:latin typeface="Avenir"/>
                <a:ea typeface="Avenir"/>
                <a:cs typeface="Avenir"/>
                <a:sym typeface="Avenir"/>
              </a:rPr>
              <a:t>16 MPH</a:t>
            </a:r>
            <a:endParaRPr sz="1400" b="0" i="0" u="none" strike="noStrike" cap="none">
              <a:solidFill>
                <a:srgbClr val="000000"/>
              </a:solidFill>
              <a:latin typeface="Arial"/>
              <a:ea typeface="Arial"/>
              <a:cs typeface="Arial"/>
              <a:sym typeface="Arial"/>
            </a:endParaRPr>
          </a:p>
        </p:txBody>
      </p:sp>
      <p:sp>
        <p:nvSpPr>
          <p:cNvPr id="178" name="Google Shape;178;p64"/>
          <p:cNvSpPr txBox="1">
            <a:spLocks noGrp="1"/>
          </p:cNvSpPr>
          <p:nvPr>
            <p:ph type="body" idx="1"/>
          </p:nvPr>
        </p:nvSpPr>
        <p:spPr>
          <a:xfrm>
            <a:off x="779463" y="3335162"/>
            <a:ext cx="5856287" cy="13477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3600"/>
              <a:buNone/>
              <a:defRPr sz="3600" b="1" i="0">
                <a:solidFill>
                  <a:schemeClr val="lt1"/>
                </a:solidFill>
                <a:latin typeface="Avenir"/>
                <a:ea typeface="Avenir"/>
                <a:cs typeface="Avenir"/>
                <a:sym typeface="Avenir"/>
              </a:defRPr>
            </a:lvl1pPr>
            <a:lvl2pPr marL="914400" lvl="1"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2pPr>
            <a:lvl3pPr marL="1371600" lvl="2"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3pPr>
            <a:lvl4pPr marL="1828800" lvl="3"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4pPr>
            <a:lvl5pPr marL="2286000" lvl="4"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9" name="Google Shape;179;p64"/>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30"/>
          <p:cNvSpPr txBox="1">
            <a:spLocks noGrp="1"/>
          </p:cNvSpPr>
          <p:nvPr>
            <p:ph type="body" idx="1"/>
          </p:nvPr>
        </p:nvSpPr>
        <p:spPr>
          <a:xfrm>
            <a:off x="475889" y="1253330"/>
            <a:ext cx="11424009" cy="48182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0"/>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0"/>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30"/>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ímdia">
  <p:cSld name="Címdia">
    <p:spTree>
      <p:nvGrpSpPr>
        <p:cNvPr id="1" name="Shape 180"/>
        <p:cNvGrpSpPr/>
        <p:nvPr/>
      </p:nvGrpSpPr>
      <p:grpSpPr>
        <a:xfrm>
          <a:off x="0" y="0"/>
          <a:ext cx="0" cy="0"/>
          <a:chOff x="0" y="0"/>
          <a:chExt cx="0" cy="0"/>
        </a:xfrm>
      </p:grpSpPr>
      <p:sp>
        <p:nvSpPr>
          <p:cNvPr id="181" name="Google Shape;181;p6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highlight>
                <a:srgbClr val="FFFF00"/>
              </a:highlight>
              <a:latin typeface="Calibri"/>
              <a:ea typeface="Calibri"/>
              <a:cs typeface="Calibri"/>
              <a:sym typeface="Calibri"/>
            </a:endParaRPr>
          </a:p>
        </p:txBody>
      </p:sp>
      <p:sp>
        <p:nvSpPr>
          <p:cNvPr id="182" name="Google Shape;182;p65"/>
          <p:cNvSpPr txBox="1">
            <a:spLocks noGrp="1"/>
          </p:cNvSpPr>
          <p:nvPr>
            <p:ph type="subTitle" idx="1"/>
          </p:nvPr>
        </p:nvSpPr>
        <p:spPr>
          <a:xfrm>
            <a:off x="831850" y="3703088"/>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3" name="Google Shape;183;p65"/>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zakaszfejléc">
  <p:cSld name="Szakaszfejléc">
    <p:spTree>
      <p:nvGrpSpPr>
        <p:cNvPr id="1" name="Shape 184"/>
        <p:cNvGrpSpPr/>
        <p:nvPr/>
      </p:nvGrpSpPr>
      <p:grpSpPr>
        <a:xfrm>
          <a:off x="0" y="0"/>
          <a:ext cx="0" cy="0"/>
          <a:chOff x="0" y="0"/>
          <a:chExt cx="0" cy="0"/>
        </a:xfrm>
      </p:grpSpPr>
      <p:sp>
        <p:nvSpPr>
          <p:cNvPr id="185" name="Google Shape;185;p66"/>
          <p:cNvSpPr/>
          <p:nvPr/>
        </p:nvSpPr>
        <p:spPr>
          <a:xfrm>
            <a:off x="0" y="3681047"/>
            <a:ext cx="12192000" cy="317695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p66"/>
          <p:cNvSpPr/>
          <p:nvPr/>
        </p:nvSpPr>
        <p:spPr>
          <a:xfrm>
            <a:off x="-6350" y="1"/>
            <a:ext cx="12192000" cy="3681046"/>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highlight>
                  <a:srgbClr val="FFFF00"/>
                </a:highlight>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87" name="Google Shape;187;p66"/>
          <p:cNvSpPr txBox="1">
            <a:spLocks noGrp="1"/>
          </p:cNvSpPr>
          <p:nvPr>
            <p:ph type="subTitle" idx="1"/>
          </p:nvPr>
        </p:nvSpPr>
        <p:spPr>
          <a:xfrm>
            <a:off x="838200" y="3931689"/>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66"/>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 tartalomrész">
  <p:cSld name="2 tartalomrész">
    <p:spTree>
      <p:nvGrpSpPr>
        <p:cNvPr id="1" name="Shape 189"/>
        <p:cNvGrpSpPr/>
        <p:nvPr/>
      </p:nvGrpSpPr>
      <p:grpSpPr>
        <a:xfrm>
          <a:off x="0" y="0"/>
          <a:ext cx="0" cy="0"/>
          <a:chOff x="0" y="0"/>
          <a:chExt cx="0" cy="0"/>
        </a:xfrm>
      </p:grpSpPr>
      <p:sp>
        <p:nvSpPr>
          <p:cNvPr id="190" name="Google Shape;190;p67"/>
          <p:cNvSpPr txBox="1">
            <a:spLocks noGrp="1"/>
          </p:cNvSpPr>
          <p:nvPr>
            <p:ph type="body" idx="1"/>
          </p:nvPr>
        </p:nvSpPr>
        <p:spPr>
          <a:xfrm>
            <a:off x="475889"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67"/>
          <p:cNvSpPr txBox="1">
            <a:spLocks noGrp="1"/>
          </p:cNvSpPr>
          <p:nvPr>
            <p:ph type="body" idx="2"/>
          </p:nvPr>
        </p:nvSpPr>
        <p:spPr>
          <a:xfrm>
            <a:off x="6279786"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67"/>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93" name="Google Shape;193;p67"/>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4" name="Google Shape;194;p67"/>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and copy">
  <p:cSld name="Picture and copy">
    <p:spTree>
      <p:nvGrpSpPr>
        <p:cNvPr id="1" name="Shape 195"/>
        <p:cNvGrpSpPr/>
        <p:nvPr/>
      </p:nvGrpSpPr>
      <p:grpSpPr>
        <a:xfrm>
          <a:off x="0" y="0"/>
          <a:ext cx="0" cy="0"/>
          <a:chOff x="0" y="0"/>
          <a:chExt cx="0" cy="0"/>
        </a:xfrm>
      </p:grpSpPr>
      <p:sp>
        <p:nvSpPr>
          <p:cNvPr id="196" name="Google Shape;196;p6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97" name="Google Shape;197;p68"/>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98" name="Google Shape;198;p68"/>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68"/>
          <p:cNvSpPr txBox="1">
            <a:spLocks noGrp="1"/>
          </p:cNvSpPr>
          <p:nvPr>
            <p:ph type="body" idx="1"/>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00" name="Google Shape;200;p68"/>
          <p:cNvSpPr txBox="1">
            <a:spLocks noGrp="1"/>
          </p:cNvSpPr>
          <p:nvPr>
            <p:ph type="body" idx="2"/>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68"/>
          <p:cNvSpPr>
            <a:spLocks noGrp="1"/>
          </p:cNvSpPr>
          <p:nvPr>
            <p:ph type="pic" idx="3"/>
          </p:nvPr>
        </p:nvSpPr>
        <p:spPr>
          <a:xfrm>
            <a:off x="476250" y="1085255"/>
            <a:ext cx="5619750" cy="5091708"/>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 Short case study with picture">
  <p:cSld name="2 Short case study with picture">
    <p:spTree>
      <p:nvGrpSpPr>
        <p:cNvPr id="1" name="Shape 202"/>
        <p:cNvGrpSpPr/>
        <p:nvPr/>
      </p:nvGrpSpPr>
      <p:grpSpPr>
        <a:xfrm>
          <a:off x="0" y="0"/>
          <a:ext cx="0" cy="0"/>
          <a:chOff x="0" y="0"/>
          <a:chExt cx="0" cy="0"/>
        </a:xfrm>
      </p:grpSpPr>
      <p:sp>
        <p:nvSpPr>
          <p:cNvPr id="203" name="Google Shape;203;p69"/>
          <p:cNvSpPr txBox="1">
            <a:spLocks noGrp="1"/>
          </p:cNvSpPr>
          <p:nvPr>
            <p:ph type="body" idx="1"/>
          </p:nvPr>
        </p:nvSpPr>
        <p:spPr>
          <a:xfrm>
            <a:off x="6279789" y="1467253"/>
            <a:ext cx="5620111" cy="123119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69"/>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05" name="Google Shape;205;p69"/>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06" name="Google Shape;206;p69"/>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7" name="Google Shape;207;p69"/>
          <p:cNvPicPr preferRelativeResize="0"/>
          <p:nvPr/>
        </p:nvPicPr>
        <p:blipFill rotWithShape="1">
          <a:blip r:embed="rId2">
            <a:alphaModFix/>
          </a:blip>
          <a:srcRect/>
          <a:stretch/>
        </p:blipFill>
        <p:spPr>
          <a:xfrm>
            <a:off x="6342457" y="1124620"/>
            <a:ext cx="412366" cy="322721"/>
          </a:xfrm>
          <a:prstGeom prst="rect">
            <a:avLst/>
          </a:prstGeom>
          <a:noFill/>
          <a:ln>
            <a:noFill/>
          </a:ln>
        </p:spPr>
      </p:pic>
      <p:pic>
        <p:nvPicPr>
          <p:cNvPr id="208" name="Google Shape;208;p69"/>
          <p:cNvPicPr preferRelativeResize="0"/>
          <p:nvPr/>
        </p:nvPicPr>
        <p:blipFill rotWithShape="1">
          <a:blip r:embed="rId3">
            <a:alphaModFix/>
          </a:blip>
          <a:srcRect/>
          <a:stretch/>
        </p:blipFill>
        <p:spPr>
          <a:xfrm>
            <a:off x="6426611" y="2730868"/>
            <a:ext cx="249415" cy="358535"/>
          </a:xfrm>
          <a:prstGeom prst="rect">
            <a:avLst/>
          </a:prstGeom>
          <a:noFill/>
          <a:ln>
            <a:noFill/>
          </a:ln>
        </p:spPr>
      </p:pic>
      <p:pic>
        <p:nvPicPr>
          <p:cNvPr id="209" name="Google Shape;209;p69"/>
          <p:cNvPicPr preferRelativeResize="0"/>
          <p:nvPr/>
        </p:nvPicPr>
        <p:blipFill rotWithShape="1">
          <a:blip r:embed="rId4">
            <a:alphaModFix/>
          </a:blip>
          <a:srcRect/>
          <a:stretch/>
        </p:blipFill>
        <p:spPr>
          <a:xfrm>
            <a:off x="6351022" y="4398920"/>
            <a:ext cx="351193" cy="314226"/>
          </a:xfrm>
          <a:prstGeom prst="rect">
            <a:avLst/>
          </a:prstGeom>
          <a:noFill/>
          <a:ln>
            <a:noFill/>
          </a:ln>
        </p:spPr>
      </p:pic>
      <p:sp>
        <p:nvSpPr>
          <p:cNvPr id="210" name="Google Shape;210;p69"/>
          <p:cNvSpPr>
            <a:spLocks noGrp="1"/>
          </p:cNvSpPr>
          <p:nvPr>
            <p:ph type="pic" idx="2"/>
          </p:nvPr>
        </p:nvSpPr>
        <p:spPr>
          <a:xfrm>
            <a:off x="1589074" y="1253330"/>
            <a:ext cx="3201905" cy="913012"/>
          </a:xfrm>
          <a:prstGeom prst="rect">
            <a:avLst/>
          </a:prstGeom>
          <a:noFill/>
          <a:ln>
            <a:noFill/>
          </a:ln>
        </p:spPr>
      </p:sp>
      <p:sp>
        <p:nvSpPr>
          <p:cNvPr id="211" name="Google Shape;211;p69"/>
          <p:cNvSpPr txBox="1">
            <a:spLocks noGrp="1"/>
          </p:cNvSpPr>
          <p:nvPr>
            <p:ph type="body" idx="3"/>
          </p:nvPr>
        </p:nvSpPr>
        <p:spPr>
          <a:xfrm>
            <a:off x="6906426" y="1144532"/>
            <a:ext cx="4993471" cy="3227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2" name="Google Shape;212;p69"/>
          <p:cNvSpPr txBox="1">
            <a:spLocks noGrp="1"/>
          </p:cNvSpPr>
          <p:nvPr>
            <p:ph type="body" idx="4"/>
          </p:nvPr>
        </p:nvSpPr>
        <p:spPr>
          <a:xfrm>
            <a:off x="6847928" y="2773237"/>
            <a:ext cx="5051969" cy="2945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3" name="Google Shape;213;p69"/>
          <p:cNvSpPr txBox="1">
            <a:spLocks noGrp="1"/>
          </p:cNvSpPr>
          <p:nvPr>
            <p:ph type="body" idx="5"/>
          </p:nvPr>
        </p:nvSpPr>
        <p:spPr>
          <a:xfrm>
            <a:off x="6847928" y="4398920"/>
            <a:ext cx="5051969" cy="338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14" name="Google Shape;214;p69"/>
          <p:cNvSpPr txBox="1">
            <a:spLocks noGrp="1"/>
          </p:cNvSpPr>
          <p:nvPr>
            <p:ph type="body" idx="6"/>
          </p:nvPr>
        </p:nvSpPr>
        <p:spPr>
          <a:xfrm>
            <a:off x="6279789" y="3119936"/>
            <a:ext cx="5620111" cy="12747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69"/>
          <p:cNvSpPr txBox="1">
            <a:spLocks noGrp="1"/>
          </p:cNvSpPr>
          <p:nvPr>
            <p:ph type="body" idx="7"/>
          </p:nvPr>
        </p:nvSpPr>
        <p:spPr>
          <a:xfrm>
            <a:off x="6279790" y="4778251"/>
            <a:ext cx="5620108" cy="13987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69"/>
          <p:cNvSpPr>
            <a:spLocks noGrp="1"/>
          </p:cNvSpPr>
          <p:nvPr>
            <p:ph type="pic" idx="8"/>
          </p:nvPr>
        </p:nvSpPr>
        <p:spPr>
          <a:xfrm>
            <a:off x="475890" y="2433026"/>
            <a:ext cx="5620110" cy="3743937"/>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ng Case Study">
  <p:cSld name="Long Case Study">
    <p:spTree>
      <p:nvGrpSpPr>
        <p:cNvPr id="1" name="Shape 217"/>
        <p:cNvGrpSpPr/>
        <p:nvPr/>
      </p:nvGrpSpPr>
      <p:grpSpPr>
        <a:xfrm>
          <a:off x="0" y="0"/>
          <a:ext cx="0" cy="0"/>
          <a:chOff x="0" y="0"/>
          <a:chExt cx="0" cy="0"/>
        </a:xfrm>
      </p:grpSpPr>
      <p:sp>
        <p:nvSpPr>
          <p:cNvPr id="218" name="Google Shape;218;p70"/>
          <p:cNvSpPr txBox="1">
            <a:spLocks noGrp="1"/>
          </p:cNvSpPr>
          <p:nvPr>
            <p:ph type="body" idx="1"/>
          </p:nvPr>
        </p:nvSpPr>
        <p:spPr>
          <a:xfrm>
            <a:off x="475891" y="1659730"/>
            <a:ext cx="5620111" cy="13167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 name="Google Shape;219;p70"/>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70"/>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1" name="Google Shape;221;p70"/>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70"/>
          <p:cNvSpPr txBox="1">
            <a:spLocks noGrp="1"/>
          </p:cNvSpPr>
          <p:nvPr>
            <p:ph type="body" idx="2"/>
          </p:nvPr>
        </p:nvSpPr>
        <p:spPr>
          <a:xfrm>
            <a:off x="475891" y="3700710"/>
            <a:ext cx="5620111" cy="24768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3" name="Google Shape;223;p70"/>
          <p:cNvPicPr preferRelativeResize="0"/>
          <p:nvPr/>
        </p:nvPicPr>
        <p:blipFill rotWithShape="1">
          <a:blip r:embed="rId2">
            <a:alphaModFix/>
          </a:blip>
          <a:srcRect/>
          <a:stretch/>
        </p:blipFill>
        <p:spPr>
          <a:xfrm>
            <a:off x="475891" y="1098895"/>
            <a:ext cx="482600" cy="377687"/>
          </a:xfrm>
          <a:prstGeom prst="rect">
            <a:avLst/>
          </a:prstGeom>
          <a:noFill/>
          <a:ln>
            <a:noFill/>
          </a:ln>
        </p:spPr>
      </p:pic>
      <p:pic>
        <p:nvPicPr>
          <p:cNvPr id="224" name="Google Shape;224;p70"/>
          <p:cNvPicPr preferRelativeResize="0"/>
          <p:nvPr/>
        </p:nvPicPr>
        <p:blipFill rotWithShape="1">
          <a:blip r:embed="rId3">
            <a:alphaModFix/>
          </a:blip>
          <a:srcRect/>
          <a:stretch/>
        </p:blipFill>
        <p:spPr>
          <a:xfrm>
            <a:off x="568973" y="3105674"/>
            <a:ext cx="296435" cy="426125"/>
          </a:xfrm>
          <a:prstGeom prst="rect">
            <a:avLst/>
          </a:prstGeom>
          <a:noFill/>
          <a:ln>
            <a:noFill/>
          </a:ln>
        </p:spPr>
      </p:pic>
      <p:pic>
        <p:nvPicPr>
          <p:cNvPr id="225" name="Google Shape;225;p70"/>
          <p:cNvPicPr preferRelativeResize="0"/>
          <p:nvPr/>
        </p:nvPicPr>
        <p:blipFill rotWithShape="1">
          <a:blip r:embed="rId4">
            <a:alphaModFix/>
          </a:blip>
          <a:srcRect/>
          <a:stretch/>
        </p:blipFill>
        <p:spPr>
          <a:xfrm>
            <a:off x="6274621" y="3121277"/>
            <a:ext cx="414896" cy="371223"/>
          </a:xfrm>
          <a:prstGeom prst="rect">
            <a:avLst/>
          </a:prstGeom>
          <a:noFill/>
          <a:ln>
            <a:noFill/>
          </a:ln>
        </p:spPr>
      </p:pic>
      <p:sp>
        <p:nvSpPr>
          <p:cNvPr id="226" name="Google Shape;226;p70"/>
          <p:cNvSpPr>
            <a:spLocks noGrp="1"/>
          </p:cNvSpPr>
          <p:nvPr>
            <p:ph type="pic" idx="3"/>
          </p:nvPr>
        </p:nvSpPr>
        <p:spPr>
          <a:xfrm>
            <a:off x="6835230" y="1308481"/>
            <a:ext cx="4620170" cy="1317426"/>
          </a:xfrm>
          <a:prstGeom prst="rect">
            <a:avLst/>
          </a:prstGeom>
          <a:noFill/>
          <a:ln>
            <a:noFill/>
          </a:ln>
        </p:spPr>
      </p:sp>
      <p:sp>
        <p:nvSpPr>
          <p:cNvPr id="227" name="Google Shape;227;p70"/>
          <p:cNvSpPr txBox="1">
            <a:spLocks noGrp="1"/>
          </p:cNvSpPr>
          <p:nvPr>
            <p:ph type="body" idx="4"/>
          </p:nvPr>
        </p:nvSpPr>
        <p:spPr>
          <a:xfrm>
            <a:off x="1102528" y="1041408"/>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8" name="Google Shape;228;p70"/>
          <p:cNvSpPr txBox="1">
            <a:spLocks noGrp="1"/>
          </p:cNvSpPr>
          <p:nvPr>
            <p:ph type="body" idx="5"/>
          </p:nvPr>
        </p:nvSpPr>
        <p:spPr>
          <a:xfrm>
            <a:off x="10440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29" name="Google Shape;229;p70"/>
          <p:cNvSpPr txBox="1">
            <a:spLocks noGrp="1"/>
          </p:cNvSpPr>
          <p:nvPr>
            <p:ph type="body" idx="6"/>
          </p:nvPr>
        </p:nvSpPr>
        <p:spPr>
          <a:xfrm>
            <a:off x="6267091" y="3700709"/>
            <a:ext cx="5620111" cy="247680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 name="Google Shape;230;p70"/>
          <p:cNvSpPr txBox="1">
            <a:spLocks noGrp="1"/>
          </p:cNvSpPr>
          <p:nvPr>
            <p:ph type="body" idx="7"/>
          </p:nvPr>
        </p:nvSpPr>
        <p:spPr>
          <a:xfrm>
            <a:off x="68352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Long Case Study">
  <p:cSld name="2 Long Case Study">
    <p:spTree>
      <p:nvGrpSpPr>
        <p:cNvPr id="1" name="Shape 231"/>
        <p:cNvGrpSpPr/>
        <p:nvPr/>
      </p:nvGrpSpPr>
      <p:grpSpPr>
        <a:xfrm>
          <a:off x="0" y="0"/>
          <a:ext cx="0" cy="0"/>
          <a:chOff x="0" y="0"/>
          <a:chExt cx="0" cy="0"/>
        </a:xfrm>
      </p:grpSpPr>
      <p:sp>
        <p:nvSpPr>
          <p:cNvPr id="232" name="Google Shape;232;p71"/>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33" name="Google Shape;233;p71"/>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34" name="Google Shape;234;p71"/>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5" name="Google Shape;235;p71"/>
          <p:cNvSpPr txBox="1">
            <a:spLocks noGrp="1"/>
          </p:cNvSpPr>
          <p:nvPr>
            <p:ph type="body" idx="1"/>
          </p:nvPr>
        </p:nvSpPr>
        <p:spPr>
          <a:xfrm>
            <a:off x="6268115" y="1745155"/>
            <a:ext cx="5620111" cy="17204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6" name="Google Shape;236;p71"/>
          <p:cNvPicPr preferRelativeResize="0"/>
          <p:nvPr/>
        </p:nvPicPr>
        <p:blipFill rotWithShape="1">
          <a:blip r:embed="rId2">
            <a:alphaModFix/>
          </a:blip>
          <a:srcRect/>
          <a:stretch/>
        </p:blipFill>
        <p:spPr>
          <a:xfrm>
            <a:off x="6361197" y="1150119"/>
            <a:ext cx="296435" cy="426125"/>
          </a:xfrm>
          <a:prstGeom prst="rect">
            <a:avLst/>
          </a:prstGeom>
          <a:noFill/>
          <a:ln>
            <a:noFill/>
          </a:ln>
        </p:spPr>
      </p:pic>
      <p:pic>
        <p:nvPicPr>
          <p:cNvPr id="237" name="Google Shape;237;p71"/>
          <p:cNvPicPr preferRelativeResize="0"/>
          <p:nvPr/>
        </p:nvPicPr>
        <p:blipFill rotWithShape="1">
          <a:blip r:embed="rId3">
            <a:alphaModFix/>
          </a:blip>
          <a:srcRect/>
          <a:stretch/>
        </p:blipFill>
        <p:spPr>
          <a:xfrm>
            <a:off x="6274621" y="3802765"/>
            <a:ext cx="414896" cy="371223"/>
          </a:xfrm>
          <a:prstGeom prst="rect">
            <a:avLst/>
          </a:prstGeom>
          <a:noFill/>
          <a:ln>
            <a:noFill/>
          </a:ln>
        </p:spPr>
      </p:pic>
      <p:sp>
        <p:nvSpPr>
          <p:cNvPr id="238" name="Google Shape;238;p71"/>
          <p:cNvSpPr>
            <a:spLocks noGrp="1"/>
          </p:cNvSpPr>
          <p:nvPr>
            <p:ph type="pic" idx="2"/>
          </p:nvPr>
        </p:nvSpPr>
        <p:spPr>
          <a:xfrm>
            <a:off x="952463" y="1678165"/>
            <a:ext cx="4620170" cy="1317426"/>
          </a:xfrm>
          <a:prstGeom prst="rect">
            <a:avLst/>
          </a:prstGeom>
          <a:noFill/>
          <a:ln>
            <a:noFill/>
          </a:ln>
        </p:spPr>
      </p:sp>
      <p:sp>
        <p:nvSpPr>
          <p:cNvPr id="239" name="Google Shape;239;p71"/>
          <p:cNvSpPr txBox="1">
            <a:spLocks noGrp="1"/>
          </p:cNvSpPr>
          <p:nvPr>
            <p:ph type="body" idx="3"/>
          </p:nvPr>
        </p:nvSpPr>
        <p:spPr>
          <a:xfrm>
            <a:off x="6836254" y="1146149"/>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0" name="Google Shape;240;p71"/>
          <p:cNvSpPr txBox="1">
            <a:spLocks noGrp="1"/>
          </p:cNvSpPr>
          <p:nvPr>
            <p:ph type="body" idx="4"/>
          </p:nvPr>
        </p:nvSpPr>
        <p:spPr>
          <a:xfrm>
            <a:off x="6267091" y="4382197"/>
            <a:ext cx="5620111" cy="17204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71"/>
          <p:cNvSpPr txBox="1">
            <a:spLocks noGrp="1"/>
          </p:cNvSpPr>
          <p:nvPr>
            <p:ph type="body" idx="5"/>
          </p:nvPr>
        </p:nvSpPr>
        <p:spPr>
          <a:xfrm>
            <a:off x="6835230" y="3783192"/>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2" name="Google Shape;242;p71"/>
          <p:cNvSpPr txBox="1">
            <a:spLocks noGrp="1"/>
          </p:cNvSpPr>
          <p:nvPr>
            <p:ph type="body" idx="6"/>
          </p:nvPr>
        </p:nvSpPr>
        <p:spPr>
          <a:xfrm>
            <a:off x="475891" y="4401514"/>
            <a:ext cx="5620111" cy="17011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3" name="Google Shape;243;p71"/>
          <p:cNvPicPr preferRelativeResize="0"/>
          <p:nvPr/>
        </p:nvPicPr>
        <p:blipFill rotWithShape="1">
          <a:blip r:embed="rId4">
            <a:alphaModFix/>
          </a:blip>
          <a:srcRect/>
          <a:stretch/>
        </p:blipFill>
        <p:spPr>
          <a:xfrm>
            <a:off x="475891" y="3840679"/>
            <a:ext cx="482600" cy="377687"/>
          </a:xfrm>
          <a:prstGeom prst="rect">
            <a:avLst/>
          </a:prstGeom>
          <a:noFill/>
          <a:ln>
            <a:noFill/>
          </a:ln>
        </p:spPr>
      </p:pic>
      <p:sp>
        <p:nvSpPr>
          <p:cNvPr id="244" name="Google Shape;244;p71"/>
          <p:cNvSpPr txBox="1">
            <a:spLocks noGrp="1"/>
          </p:cNvSpPr>
          <p:nvPr>
            <p:ph type="body" idx="7"/>
          </p:nvPr>
        </p:nvSpPr>
        <p:spPr>
          <a:xfrm>
            <a:off x="1102528" y="3783192"/>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Összehasonlítás">
  <p:cSld name="Összehasonlítás">
    <p:spTree>
      <p:nvGrpSpPr>
        <p:cNvPr id="1" name="Shape 245"/>
        <p:cNvGrpSpPr/>
        <p:nvPr/>
      </p:nvGrpSpPr>
      <p:grpSpPr>
        <a:xfrm>
          <a:off x="0" y="0"/>
          <a:ext cx="0" cy="0"/>
          <a:chOff x="0" y="0"/>
          <a:chExt cx="0" cy="0"/>
        </a:xfrm>
      </p:grpSpPr>
      <p:sp>
        <p:nvSpPr>
          <p:cNvPr id="246" name="Google Shape;246;p72"/>
          <p:cNvSpPr txBox="1">
            <a:spLocks noGrp="1"/>
          </p:cNvSpPr>
          <p:nvPr>
            <p:ph type="body" idx="1"/>
          </p:nvPr>
        </p:nvSpPr>
        <p:spPr>
          <a:xfrm>
            <a:off x="475889" y="1085255"/>
            <a:ext cx="562011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7" name="Google Shape;247;p72"/>
          <p:cNvSpPr txBox="1">
            <a:spLocks noGrp="1"/>
          </p:cNvSpPr>
          <p:nvPr>
            <p:ph type="body" idx="2"/>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8" name="Google Shape;248;p7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49" name="Google Shape;249;p72"/>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0" name="Google Shape;250;p72"/>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1" name="Google Shape;251;p72"/>
          <p:cNvSpPr txBox="1">
            <a:spLocks noGrp="1"/>
          </p:cNvSpPr>
          <p:nvPr>
            <p:ph type="body" idx="3"/>
          </p:nvPr>
        </p:nvSpPr>
        <p:spPr>
          <a:xfrm>
            <a:off x="475889"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72"/>
          <p:cNvSpPr txBox="1">
            <a:spLocks noGrp="1"/>
          </p:cNvSpPr>
          <p:nvPr>
            <p:ph type="body" idx="4"/>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253"/>
        <p:cNvGrpSpPr/>
        <p:nvPr/>
      </p:nvGrpSpPr>
      <p:grpSpPr>
        <a:xfrm>
          <a:off x="0" y="0"/>
          <a:ext cx="0" cy="0"/>
          <a:chOff x="0" y="0"/>
          <a:chExt cx="0" cy="0"/>
        </a:xfrm>
      </p:grpSpPr>
      <p:pic>
        <p:nvPicPr>
          <p:cNvPr id="254" name="Google Shape;254;p73" descr="Starschema Presents"/>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255" name="Google Shape;255;p73"/>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6" name="Google Shape;256;p73"/>
          <p:cNvPicPr preferRelativeResize="0"/>
          <p:nvPr/>
        </p:nvPicPr>
        <p:blipFill rotWithShape="1">
          <a:blip r:embed="rId3">
            <a:alphaModFix/>
          </a:blip>
          <a:srcRect/>
          <a:stretch/>
        </p:blipFill>
        <p:spPr>
          <a:xfrm>
            <a:off x="10864850" y="354845"/>
            <a:ext cx="1044575" cy="4577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sak cím">
  <p:cSld name="Csak cím">
    <p:spTree>
      <p:nvGrpSpPr>
        <p:cNvPr id="1" name="Shape 257"/>
        <p:cNvGrpSpPr/>
        <p:nvPr/>
      </p:nvGrpSpPr>
      <p:grpSpPr>
        <a:xfrm>
          <a:off x="0" y="0"/>
          <a:ext cx="0" cy="0"/>
          <a:chOff x="0" y="0"/>
          <a:chExt cx="0" cy="0"/>
        </a:xfrm>
      </p:grpSpPr>
      <p:sp>
        <p:nvSpPr>
          <p:cNvPr id="258" name="Google Shape;258;p74"/>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59" name="Google Shape;259;p74"/>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ny Cover">
  <p:cSld name="Company Cover">
    <p:spTree>
      <p:nvGrpSpPr>
        <p:cNvPr id="1" name="Shape 27"/>
        <p:cNvGrpSpPr/>
        <p:nvPr/>
      </p:nvGrpSpPr>
      <p:grpSpPr>
        <a:xfrm>
          <a:off x="0" y="0"/>
          <a:ext cx="0" cy="0"/>
          <a:chOff x="0" y="0"/>
          <a:chExt cx="0" cy="0"/>
        </a:xfrm>
      </p:grpSpPr>
      <p:sp>
        <p:nvSpPr>
          <p:cNvPr id="28" name="Google Shape;28;p3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38"/>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0" name="Google Shape;30;p38"/>
          <p:cNvPicPr preferRelativeResize="0"/>
          <p:nvPr/>
        </p:nvPicPr>
        <p:blipFill rotWithShape="1">
          <a:blip r:embed="rId2">
            <a:alphaModFix/>
          </a:blip>
          <a:srcRect/>
          <a:stretch/>
        </p:blipFill>
        <p:spPr>
          <a:xfrm>
            <a:off x="0" y="552185"/>
            <a:ext cx="12192000" cy="5737412"/>
          </a:xfrm>
          <a:prstGeom prst="rect">
            <a:avLst/>
          </a:prstGeom>
          <a:noFill/>
          <a:ln>
            <a:noFill/>
          </a:ln>
        </p:spPr>
      </p:pic>
      <p:pic>
        <p:nvPicPr>
          <p:cNvPr id="31" name="Google Shape;31;p38"/>
          <p:cNvPicPr preferRelativeResize="0"/>
          <p:nvPr/>
        </p:nvPicPr>
        <p:blipFill rotWithShape="1">
          <a:blip r:embed="rId3">
            <a:alphaModFix/>
          </a:blip>
          <a:srcRect/>
          <a:stretch/>
        </p:blipFill>
        <p:spPr>
          <a:xfrm>
            <a:off x="780185" y="1602469"/>
            <a:ext cx="3436039" cy="1505680"/>
          </a:xfrm>
          <a:prstGeom prst="rect">
            <a:avLst/>
          </a:prstGeom>
          <a:noFill/>
          <a:ln>
            <a:noFill/>
          </a:ln>
        </p:spPr>
      </p:pic>
      <p:pic>
        <p:nvPicPr>
          <p:cNvPr id="32" name="Google Shape;32;p38"/>
          <p:cNvPicPr preferRelativeResize="0"/>
          <p:nvPr/>
        </p:nvPicPr>
        <p:blipFill rotWithShape="1">
          <a:blip r:embed="rId4">
            <a:alphaModFix/>
          </a:blip>
          <a:srcRect/>
          <a:stretch/>
        </p:blipFill>
        <p:spPr>
          <a:xfrm>
            <a:off x="7054762" y="3108149"/>
            <a:ext cx="2298700" cy="1574800"/>
          </a:xfrm>
          <a:prstGeom prst="rect">
            <a:avLst/>
          </a:prstGeom>
          <a:noFill/>
          <a:ln>
            <a:noFill/>
          </a:ln>
        </p:spPr>
      </p:pic>
      <p:sp>
        <p:nvSpPr>
          <p:cNvPr id="33" name="Google Shape;33;p38"/>
          <p:cNvSpPr txBox="1"/>
          <p:nvPr/>
        </p:nvSpPr>
        <p:spPr>
          <a:xfrm>
            <a:off x="6735990" y="3323233"/>
            <a:ext cx="1064059" cy="4867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0" i="0" u="none" strike="noStrike" cap="none">
                <a:solidFill>
                  <a:schemeClr val="lt1"/>
                </a:solidFill>
                <a:latin typeface="Avenir"/>
                <a:ea typeface="Avenir"/>
                <a:cs typeface="Avenir"/>
                <a:sym typeface="Avenir"/>
              </a:rPr>
              <a:t>16 MPH</a:t>
            </a:r>
            <a:endParaRPr sz="1400" b="0" i="0" u="none" strike="noStrike" cap="none">
              <a:solidFill>
                <a:srgbClr val="000000"/>
              </a:solidFill>
              <a:latin typeface="Arial"/>
              <a:ea typeface="Arial"/>
              <a:cs typeface="Arial"/>
              <a:sym typeface="Arial"/>
            </a:endParaRPr>
          </a:p>
        </p:txBody>
      </p:sp>
      <p:sp>
        <p:nvSpPr>
          <p:cNvPr id="34" name="Google Shape;34;p38"/>
          <p:cNvSpPr txBox="1">
            <a:spLocks noGrp="1"/>
          </p:cNvSpPr>
          <p:nvPr>
            <p:ph type="body" idx="1"/>
          </p:nvPr>
        </p:nvSpPr>
        <p:spPr>
          <a:xfrm>
            <a:off x="779463" y="3335162"/>
            <a:ext cx="5856287" cy="13477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3600"/>
              <a:buNone/>
              <a:defRPr sz="3600" b="1" i="0">
                <a:solidFill>
                  <a:schemeClr val="lt1"/>
                </a:solidFill>
                <a:latin typeface="Avenir"/>
                <a:ea typeface="Avenir"/>
                <a:cs typeface="Avenir"/>
                <a:sym typeface="Avenir"/>
              </a:defRPr>
            </a:lvl1pPr>
            <a:lvl2pPr marL="914400" lvl="1"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2pPr>
            <a:lvl3pPr marL="1371600" lvl="2"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3pPr>
            <a:lvl4pPr marL="1828800" lvl="3"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4pPr>
            <a:lvl5pPr marL="2286000" lvl="4"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Üres" type="blank">
  <p:cSld name="BLANK">
    <p:spTree>
      <p:nvGrpSpPr>
        <p:cNvPr id="1" name="Shape 260"/>
        <p:cNvGrpSpPr/>
        <p:nvPr/>
      </p:nvGrpSpPr>
      <p:grpSpPr>
        <a:xfrm>
          <a:off x="0" y="0"/>
          <a:ext cx="0" cy="0"/>
          <a:chOff x="0" y="0"/>
          <a:chExt cx="0" cy="0"/>
        </a:xfrm>
      </p:grpSpPr>
      <p:sp>
        <p:nvSpPr>
          <p:cNvPr id="261" name="Google Shape;261;p75"/>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75"/>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263"/>
        <p:cNvGrpSpPr/>
        <p:nvPr/>
      </p:nvGrpSpPr>
      <p:grpSpPr>
        <a:xfrm>
          <a:off x="0" y="0"/>
          <a:ext cx="0" cy="0"/>
          <a:chOff x="0" y="0"/>
          <a:chExt cx="0" cy="0"/>
        </a:xfrm>
      </p:grpSpPr>
      <p:sp>
        <p:nvSpPr>
          <p:cNvPr id="264" name="Google Shape;264;p76"/>
          <p:cNvSpPr/>
          <p:nvPr/>
        </p:nvSpPr>
        <p:spPr>
          <a:xfrm>
            <a:off x="0" y="-93785"/>
            <a:ext cx="12297508" cy="70455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5" name="Google Shape;265;p76"/>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6"/>
        <p:cNvGrpSpPr/>
        <p:nvPr/>
      </p:nvGrpSpPr>
      <p:grpSpPr>
        <a:xfrm>
          <a:off x="0" y="0"/>
          <a:ext cx="0" cy="0"/>
          <a:chOff x="0" y="0"/>
          <a:chExt cx="0" cy="0"/>
        </a:xfrm>
      </p:grpSpPr>
      <p:sp>
        <p:nvSpPr>
          <p:cNvPr id="267" name="Google Shape;267;p77"/>
          <p:cNvSpPr txBox="1">
            <a:spLocks noGrp="1"/>
          </p:cNvSpPr>
          <p:nvPr>
            <p:ph type="body" idx="1"/>
          </p:nvPr>
        </p:nvSpPr>
        <p:spPr>
          <a:xfrm>
            <a:off x="475889" y="1253330"/>
            <a:ext cx="11424000" cy="4818300"/>
          </a:xfrm>
          <a:prstGeom prst="rect">
            <a:avLst/>
          </a:prstGeom>
          <a:noFill/>
          <a:ln>
            <a:noFill/>
          </a:ln>
        </p:spPr>
        <p:txBody>
          <a:bodyPr spcFirstLastPara="1" wrap="square" lIns="91425" tIns="45700" rIns="91425" bIns="45700" anchor="t" anchorCtr="0">
            <a:normAutofit/>
          </a:bodyPr>
          <a:lstStyle>
            <a:lvl1pPr marL="457200" lvl="0" indent="-349250" algn="l">
              <a:lnSpc>
                <a:spcPct val="90000"/>
              </a:lnSpc>
              <a:spcBef>
                <a:spcPts val="1100"/>
              </a:spcBef>
              <a:spcAft>
                <a:spcPts val="0"/>
              </a:spcAft>
              <a:buSzPts val="1900"/>
              <a:buChar char="•"/>
              <a:defRPr/>
            </a:lvl1pPr>
            <a:lvl2pPr marL="914400" lvl="1" indent="-349250" algn="l">
              <a:lnSpc>
                <a:spcPct val="90000"/>
              </a:lnSpc>
              <a:spcBef>
                <a:spcPts val="500"/>
              </a:spcBef>
              <a:spcAft>
                <a:spcPts val="0"/>
              </a:spcAft>
              <a:buSzPts val="1900"/>
              <a:buChar char="•"/>
              <a:defRPr/>
            </a:lvl2pPr>
            <a:lvl3pPr marL="1371600" lvl="2" indent="-349250" algn="l">
              <a:lnSpc>
                <a:spcPct val="90000"/>
              </a:lnSpc>
              <a:spcBef>
                <a:spcPts val="500"/>
              </a:spcBef>
              <a:spcAft>
                <a:spcPts val="0"/>
              </a:spcAft>
              <a:buSzPts val="1900"/>
              <a:buChar char="•"/>
              <a:defRPr/>
            </a:lvl3pPr>
            <a:lvl4pPr marL="1828800" lvl="3" indent="-349250" algn="l">
              <a:lnSpc>
                <a:spcPct val="90000"/>
              </a:lnSpc>
              <a:spcBef>
                <a:spcPts val="500"/>
              </a:spcBef>
              <a:spcAft>
                <a:spcPts val="0"/>
              </a:spcAft>
              <a:buSzPts val="1900"/>
              <a:buChar char="•"/>
              <a:defRPr/>
            </a:lvl4pPr>
            <a:lvl5pPr marL="2286000" lvl="4" indent="-349250" algn="l">
              <a:lnSpc>
                <a:spcPct val="90000"/>
              </a:lnSpc>
              <a:spcBef>
                <a:spcPts val="500"/>
              </a:spcBef>
              <a:spcAft>
                <a:spcPts val="0"/>
              </a:spcAft>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268" name="Google Shape;268;p77"/>
          <p:cNvSpPr txBox="1">
            <a:spLocks noGrp="1"/>
          </p:cNvSpPr>
          <p:nvPr>
            <p:ph type="title"/>
          </p:nvPr>
        </p:nvSpPr>
        <p:spPr>
          <a:xfrm>
            <a:off x="475890" y="365125"/>
            <a:ext cx="10222500" cy="4872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77"/>
          <p:cNvSpPr txBox="1">
            <a:spLocks noGrp="1"/>
          </p:cNvSpPr>
          <p:nvPr>
            <p:ph type="sldNum" idx="12"/>
          </p:nvPr>
        </p:nvSpPr>
        <p:spPr>
          <a:xfrm>
            <a:off x="10807700" y="6475378"/>
            <a:ext cx="1092300" cy="272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70" name="Google Shape;270;p77"/>
          <p:cNvSpPr txBox="1">
            <a:spLocks noGrp="1"/>
          </p:cNvSpPr>
          <p:nvPr>
            <p:ph type="ftr" idx="11"/>
          </p:nvPr>
        </p:nvSpPr>
        <p:spPr>
          <a:xfrm>
            <a:off x="4029259" y="6475377"/>
            <a:ext cx="6290700" cy="272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D8D8D"/>
              </a:buClr>
              <a:buSzPts val="1900"/>
              <a:buFont typeface="Avenir"/>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900"/>
              <a:buFont typeface="Arial"/>
              <a:buNone/>
              <a:defRPr sz="1900" b="0" i="0" u="none" strike="noStrike" cap="none">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ím és tartalom">
  <p:cSld name="Cím és tartalom">
    <p:spTree>
      <p:nvGrpSpPr>
        <p:cNvPr id="1" name="Shape 283"/>
        <p:cNvGrpSpPr/>
        <p:nvPr/>
      </p:nvGrpSpPr>
      <p:grpSpPr>
        <a:xfrm>
          <a:off x="0" y="0"/>
          <a:ext cx="0" cy="0"/>
          <a:chOff x="0" y="0"/>
          <a:chExt cx="0" cy="0"/>
        </a:xfrm>
      </p:grpSpPr>
      <p:sp>
        <p:nvSpPr>
          <p:cNvPr id="284" name="Google Shape;284;p35"/>
          <p:cNvSpPr txBox="1">
            <a:spLocks noGrp="1"/>
          </p:cNvSpPr>
          <p:nvPr>
            <p:ph type="body" idx="1"/>
          </p:nvPr>
        </p:nvSpPr>
        <p:spPr>
          <a:xfrm>
            <a:off x="475889" y="1253330"/>
            <a:ext cx="11424009" cy="481828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5"/>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p35"/>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Üres" type="blank">
  <p:cSld name="BLANK">
    <p:spTree>
      <p:nvGrpSpPr>
        <p:cNvPr id="1" name="Shape 287"/>
        <p:cNvGrpSpPr/>
        <p:nvPr/>
      </p:nvGrpSpPr>
      <p:grpSpPr>
        <a:xfrm>
          <a:off x="0" y="0"/>
          <a:ext cx="0" cy="0"/>
          <a:chOff x="0" y="0"/>
          <a:chExt cx="0" cy="0"/>
        </a:xfrm>
      </p:grpSpPr>
      <p:sp>
        <p:nvSpPr>
          <p:cNvPr id="288" name="Google Shape;288;p36"/>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89" name="Google Shape;289;p36"/>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ny Cover">
  <p:cSld name="Company Cover">
    <p:spTree>
      <p:nvGrpSpPr>
        <p:cNvPr id="1" name="Shape 295"/>
        <p:cNvGrpSpPr/>
        <p:nvPr/>
      </p:nvGrpSpPr>
      <p:grpSpPr>
        <a:xfrm>
          <a:off x="0" y="0"/>
          <a:ext cx="0" cy="0"/>
          <a:chOff x="0" y="0"/>
          <a:chExt cx="0" cy="0"/>
        </a:xfrm>
      </p:grpSpPr>
      <p:sp>
        <p:nvSpPr>
          <p:cNvPr id="296" name="Google Shape;296;p5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p52"/>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98" name="Google Shape;298;p52"/>
          <p:cNvPicPr preferRelativeResize="0"/>
          <p:nvPr/>
        </p:nvPicPr>
        <p:blipFill rotWithShape="1">
          <a:blip r:embed="rId2">
            <a:alphaModFix/>
          </a:blip>
          <a:srcRect/>
          <a:stretch/>
        </p:blipFill>
        <p:spPr>
          <a:xfrm>
            <a:off x="0" y="552185"/>
            <a:ext cx="12192000" cy="5737412"/>
          </a:xfrm>
          <a:prstGeom prst="rect">
            <a:avLst/>
          </a:prstGeom>
          <a:noFill/>
          <a:ln>
            <a:noFill/>
          </a:ln>
        </p:spPr>
      </p:pic>
      <p:pic>
        <p:nvPicPr>
          <p:cNvPr id="299" name="Google Shape;299;p52"/>
          <p:cNvPicPr preferRelativeResize="0"/>
          <p:nvPr/>
        </p:nvPicPr>
        <p:blipFill rotWithShape="1">
          <a:blip r:embed="rId3">
            <a:alphaModFix/>
          </a:blip>
          <a:srcRect/>
          <a:stretch/>
        </p:blipFill>
        <p:spPr>
          <a:xfrm>
            <a:off x="780185" y="1602469"/>
            <a:ext cx="3436039" cy="1505680"/>
          </a:xfrm>
          <a:prstGeom prst="rect">
            <a:avLst/>
          </a:prstGeom>
          <a:noFill/>
          <a:ln>
            <a:noFill/>
          </a:ln>
        </p:spPr>
      </p:pic>
      <p:pic>
        <p:nvPicPr>
          <p:cNvPr id="300" name="Google Shape;300;p52"/>
          <p:cNvPicPr preferRelativeResize="0"/>
          <p:nvPr/>
        </p:nvPicPr>
        <p:blipFill rotWithShape="1">
          <a:blip r:embed="rId4">
            <a:alphaModFix/>
          </a:blip>
          <a:srcRect/>
          <a:stretch/>
        </p:blipFill>
        <p:spPr>
          <a:xfrm>
            <a:off x="7054762" y="3108149"/>
            <a:ext cx="2298700" cy="1574800"/>
          </a:xfrm>
          <a:prstGeom prst="rect">
            <a:avLst/>
          </a:prstGeom>
          <a:noFill/>
          <a:ln>
            <a:noFill/>
          </a:ln>
        </p:spPr>
      </p:pic>
      <p:sp>
        <p:nvSpPr>
          <p:cNvPr id="301" name="Google Shape;301;p52"/>
          <p:cNvSpPr txBox="1"/>
          <p:nvPr/>
        </p:nvSpPr>
        <p:spPr>
          <a:xfrm>
            <a:off x="6735990" y="3323233"/>
            <a:ext cx="1064059" cy="4867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0" i="0" u="none" strike="noStrike" cap="none">
                <a:solidFill>
                  <a:schemeClr val="lt1"/>
                </a:solidFill>
                <a:latin typeface="Avenir"/>
                <a:ea typeface="Avenir"/>
                <a:cs typeface="Avenir"/>
                <a:sym typeface="Avenir"/>
              </a:rPr>
              <a:t>16 MPH</a:t>
            </a:r>
            <a:endParaRPr sz="1400" b="0" i="0" u="none" strike="noStrike" cap="none">
              <a:solidFill>
                <a:srgbClr val="000000"/>
              </a:solidFill>
              <a:latin typeface="Arial"/>
              <a:ea typeface="Arial"/>
              <a:cs typeface="Arial"/>
              <a:sym typeface="Arial"/>
            </a:endParaRPr>
          </a:p>
        </p:txBody>
      </p:sp>
      <p:sp>
        <p:nvSpPr>
          <p:cNvPr id="302" name="Google Shape;302;p52"/>
          <p:cNvSpPr txBox="1">
            <a:spLocks noGrp="1"/>
          </p:cNvSpPr>
          <p:nvPr>
            <p:ph type="body" idx="1"/>
          </p:nvPr>
        </p:nvSpPr>
        <p:spPr>
          <a:xfrm>
            <a:off x="779463" y="3335162"/>
            <a:ext cx="5856287" cy="13477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3600"/>
              <a:buNone/>
              <a:defRPr sz="3600" b="1" i="0">
                <a:solidFill>
                  <a:schemeClr val="lt1"/>
                </a:solidFill>
                <a:latin typeface="Avenir"/>
                <a:ea typeface="Avenir"/>
                <a:cs typeface="Avenir"/>
                <a:sym typeface="Avenir"/>
              </a:defRPr>
            </a:lvl1pPr>
            <a:lvl2pPr marL="914400" lvl="1"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2pPr>
            <a:lvl3pPr marL="1371600" lvl="2"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3pPr>
            <a:lvl4pPr marL="1828800" lvl="3"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4pPr>
            <a:lvl5pPr marL="2286000" lvl="4" indent="-228600" algn="l">
              <a:lnSpc>
                <a:spcPct val="90000"/>
              </a:lnSpc>
              <a:spcBef>
                <a:spcPts val="500"/>
              </a:spcBef>
              <a:spcAft>
                <a:spcPts val="0"/>
              </a:spcAft>
              <a:buSzPts val="3600"/>
              <a:buNone/>
              <a:defRPr sz="3600" b="1" i="0">
                <a:solidFill>
                  <a:schemeClr val="lt1"/>
                </a:solidFill>
                <a:latin typeface="Avenir"/>
                <a:ea typeface="Avenir"/>
                <a:cs typeface="Avenir"/>
                <a:sym typeface="Aveni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3" name="Google Shape;303;p5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ímdia">
  <p:cSld name="Címdia">
    <p:spTree>
      <p:nvGrpSpPr>
        <p:cNvPr id="1" name="Shape 304"/>
        <p:cNvGrpSpPr/>
        <p:nvPr/>
      </p:nvGrpSpPr>
      <p:grpSpPr>
        <a:xfrm>
          <a:off x="0" y="0"/>
          <a:ext cx="0" cy="0"/>
          <a:chOff x="0" y="0"/>
          <a:chExt cx="0" cy="0"/>
        </a:xfrm>
      </p:grpSpPr>
      <p:sp>
        <p:nvSpPr>
          <p:cNvPr id="305" name="Google Shape;305;p5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highlight>
                <a:srgbClr val="FFFF00"/>
              </a:highlight>
              <a:latin typeface="Calibri"/>
              <a:ea typeface="Calibri"/>
              <a:cs typeface="Calibri"/>
              <a:sym typeface="Calibri"/>
            </a:endParaRPr>
          </a:p>
        </p:txBody>
      </p:sp>
      <p:sp>
        <p:nvSpPr>
          <p:cNvPr id="306" name="Google Shape;306;p53"/>
          <p:cNvSpPr txBox="1">
            <a:spLocks noGrp="1"/>
          </p:cNvSpPr>
          <p:nvPr>
            <p:ph type="subTitle" idx="1"/>
          </p:nvPr>
        </p:nvSpPr>
        <p:spPr>
          <a:xfrm>
            <a:off x="831850" y="3703088"/>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7" name="Google Shape;307;p53"/>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zakaszfejléc">
  <p:cSld name="Szakaszfejléc">
    <p:spTree>
      <p:nvGrpSpPr>
        <p:cNvPr id="1" name="Shape 308"/>
        <p:cNvGrpSpPr/>
        <p:nvPr/>
      </p:nvGrpSpPr>
      <p:grpSpPr>
        <a:xfrm>
          <a:off x="0" y="0"/>
          <a:ext cx="0" cy="0"/>
          <a:chOff x="0" y="0"/>
          <a:chExt cx="0" cy="0"/>
        </a:xfrm>
      </p:grpSpPr>
      <p:sp>
        <p:nvSpPr>
          <p:cNvPr id="309" name="Google Shape;309;p54"/>
          <p:cNvSpPr/>
          <p:nvPr/>
        </p:nvSpPr>
        <p:spPr>
          <a:xfrm>
            <a:off x="0" y="3681047"/>
            <a:ext cx="12192000" cy="317695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0" name="Google Shape;310;p54"/>
          <p:cNvSpPr/>
          <p:nvPr/>
        </p:nvSpPr>
        <p:spPr>
          <a:xfrm>
            <a:off x="-6350" y="1"/>
            <a:ext cx="12192000" cy="3681046"/>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highlight>
                  <a:srgbClr val="FFFF00"/>
                </a:highlight>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311" name="Google Shape;311;p54"/>
          <p:cNvSpPr txBox="1">
            <a:spLocks noGrp="1"/>
          </p:cNvSpPr>
          <p:nvPr>
            <p:ph type="subTitle" idx="1"/>
          </p:nvPr>
        </p:nvSpPr>
        <p:spPr>
          <a:xfrm>
            <a:off x="838200" y="3931689"/>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2" name="Google Shape;312;p54"/>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tartalomrész">
  <p:cSld name="2 tartalomrész">
    <p:spTree>
      <p:nvGrpSpPr>
        <p:cNvPr id="1" name="Shape 313"/>
        <p:cNvGrpSpPr/>
        <p:nvPr/>
      </p:nvGrpSpPr>
      <p:grpSpPr>
        <a:xfrm>
          <a:off x="0" y="0"/>
          <a:ext cx="0" cy="0"/>
          <a:chOff x="0" y="0"/>
          <a:chExt cx="0" cy="0"/>
        </a:xfrm>
      </p:grpSpPr>
      <p:sp>
        <p:nvSpPr>
          <p:cNvPr id="314" name="Google Shape;314;p55"/>
          <p:cNvSpPr txBox="1">
            <a:spLocks noGrp="1"/>
          </p:cNvSpPr>
          <p:nvPr>
            <p:ph type="body" idx="1"/>
          </p:nvPr>
        </p:nvSpPr>
        <p:spPr>
          <a:xfrm>
            <a:off x="475889"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55"/>
          <p:cNvSpPr txBox="1">
            <a:spLocks noGrp="1"/>
          </p:cNvSpPr>
          <p:nvPr>
            <p:ph type="body" idx="2"/>
          </p:nvPr>
        </p:nvSpPr>
        <p:spPr>
          <a:xfrm>
            <a:off x="6279786"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6" name="Google Shape;316;p55"/>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17" name="Google Shape;317;p55"/>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18" name="Google Shape;318;p55"/>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icture and copy">
  <p:cSld name="Picture and copy">
    <p:spTree>
      <p:nvGrpSpPr>
        <p:cNvPr id="1" name="Shape 319"/>
        <p:cNvGrpSpPr/>
        <p:nvPr/>
      </p:nvGrpSpPr>
      <p:grpSpPr>
        <a:xfrm>
          <a:off x="0" y="0"/>
          <a:ext cx="0" cy="0"/>
          <a:chOff x="0" y="0"/>
          <a:chExt cx="0" cy="0"/>
        </a:xfrm>
      </p:grpSpPr>
      <p:sp>
        <p:nvSpPr>
          <p:cNvPr id="320" name="Google Shape;320;p56"/>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21" name="Google Shape;321;p56"/>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2" name="Google Shape;322;p56"/>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3" name="Google Shape;323;p56"/>
          <p:cNvSpPr txBox="1">
            <a:spLocks noGrp="1"/>
          </p:cNvSpPr>
          <p:nvPr>
            <p:ph type="body" idx="1"/>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4" name="Google Shape;324;p56"/>
          <p:cNvSpPr txBox="1">
            <a:spLocks noGrp="1"/>
          </p:cNvSpPr>
          <p:nvPr>
            <p:ph type="body" idx="2"/>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56"/>
          <p:cNvSpPr>
            <a:spLocks noGrp="1"/>
          </p:cNvSpPr>
          <p:nvPr>
            <p:ph type="pic" idx="3"/>
          </p:nvPr>
        </p:nvSpPr>
        <p:spPr>
          <a:xfrm>
            <a:off x="476250" y="1085255"/>
            <a:ext cx="5619750" cy="5091708"/>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
        <p:cNvGrpSpPr/>
        <p:nvPr/>
      </p:nvGrpSpPr>
      <p:grpSpPr>
        <a:xfrm>
          <a:off x="0" y="0"/>
          <a:ext cx="0" cy="0"/>
          <a:chOff x="0" y="0"/>
          <a:chExt cx="0" cy="0"/>
        </a:xfrm>
      </p:grpSpPr>
      <p:sp>
        <p:nvSpPr>
          <p:cNvPr id="37" name="Google Shape;37;p39"/>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highlight>
                <a:srgbClr val="FFFF00"/>
              </a:highlight>
              <a:latin typeface="Calibri"/>
              <a:ea typeface="Calibri"/>
              <a:cs typeface="Calibri"/>
              <a:sym typeface="Calibri"/>
            </a:endParaRPr>
          </a:p>
        </p:txBody>
      </p:sp>
      <p:sp>
        <p:nvSpPr>
          <p:cNvPr id="38" name="Google Shape;38;p39"/>
          <p:cNvSpPr txBox="1">
            <a:spLocks noGrp="1"/>
          </p:cNvSpPr>
          <p:nvPr>
            <p:ph type="subTitle" idx="1"/>
          </p:nvPr>
        </p:nvSpPr>
        <p:spPr>
          <a:xfrm>
            <a:off x="831850" y="3703088"/>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lt1"/>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39"/>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Short case study with picture">
  <p:cSld name="2 Short case study with picture">
    <p:spTree>
      <p:nvGrpSpPr>
        <p:cNvPr id="1" name="Shape 326"/>
        <p:cNvGrpSpPr/>
        <p:nvPr/>
      </p:nvGrpSpPr>
      <p:grpSpPr>
        <a:xfrm>
          <a:off x="0" y="0"/>
          <a:ext cx="0" cy="0"/>
          <a:chOff x="0" y="0"/>
          <a:chExt cx="0" cy="0"/>
        </a:xfrm>
      </p:grpSpPr>
      <p:sp>
        <p:nvSpPr>
          <p:cNvPr id="327" name="Google Shape;327;p57"/>
          <p:cNvSpPr txBox="1">
            <a:spLocks noGrp="1"/>
          </p:cNvSpPr>
          <p:nvPr>
            <p:ph type="body" idx="1"/>
          </p:nvPr>
        </p:nvSpPr>
        <p:spPr>
          <a:xfrm>
            <a:off x="6279789" y="1467253"/>
            <a:ext cx="5620111" cy="123119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8" name="Google Shape;328;p57"/>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29" name="Google Shape;329;p57"/>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30" name="Google Shape;330;p57"/>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31" name="Google Shape;331;p57"/>
          <p:cNvPicPr preferRelativeResize="0"/>
          <p:nvPr/>
        </p:nvPicPr>
        <p:blipFill rotWithShape="1">
          <a:blip r:embed="rId2">
            <a:alphaModFix/>
          </a:blip>
          <a:srcRect/>
          <a:stretch/>
        </p:blipFill>
        <p:spPr>
          <a:xfrm>
            <a:off x="6342457" y="1124620"/>
            <a:ext cx="412366" cy="322721"/>
          </a:xfrm>
          <a:prstGeom prst="rect">
            <a:avLst/>
          </a:prstGeom>
          <a:noFill/>
          <a:ln>
            <a:noFill/>
          </a:ln>
        </p:spPr>
      </p:pic>
      <p:pic>
        <p:nvPicPr>
          <p:cNvPr id="332" name="Google Shape;332;p57"/>
          <p:cNvPicPr preferRelativeResize="0"/>
          <p:nvPr/>
        </p:nvPicPr>
        <p:blipFill rotWithShape="1">
          <a:blip r:embed="rId3">
            <a:alphaModFix/>
          </a:blip>
          <a:srcRect/>
          <a:stretch/>
        </p:blipFill>
        <p:spPr>
          <a:xfrm>
            <a:off x="6426611" y="2730868"/>
            <a:ext cx="249415" cy="358535"/>
          </a:xfrm>
          <a:prstGeom prst="rect">
            <a:avLst/>
          </a:prstGeom>
          <a:noFill/>
          <a:ln>
            <a:noFill/>
          </a:ln>
        </p:spPr>
      </p:pic>
      <p:pic>
        <p:nvPicPr>
          <p:cNvPr id="333" name="Google Shape;333;p57"/>
          <p:cNvPicPr preferRelativeResize="0"/>
          <p:nvPr/>
        </p:nvPicPr>
        <p:blipFill rotWithShape="1">
          <a:blip r:embed="rId4">
            <a:alphaModFix/>
          </a:blip>
          <a:srcRect/>
          <a:stretch/>
        </p:blipFill>
        <p:spPr>
          <a:xfrm>
            <a:off x="6351022" y="4398920"/>
            <a:ext cx="351193" cy="314226"/>
          </a:xfrm>
          <a:prstGeom prst="rect">
            <a:avLst/>
          </a:prstGeom>
          <a:noFill/>
          <a:ln>
            <a:noFill/>
          </a:ln>
        </p:spPr>
      </p:pic>
      <p:sp>
        <p:nvSpPr>
          <p:cNvPr id="334" name="Google Shape;334;p57"/>
          <p:cNvSpPr>
            <a:spLocks noGrp="1"/>
          </p:cNvSpPr>
          <p:nvPr>
            <p:ph type="pic" idx="2"/>
          </p:nvPr>
        </p:nvSpPr>
        <p:spPr>
          <a:xfrm>
            <a:off x="1589074" y="1253330"/>
            <a:ext cx="3201905" cy="913012"/>
          </a:xfrm>
          <a:prstGeom prst="rect">
            <a:avLst/>
          </a:prstGeom>
          <a:noFill/>
          <a:ln>
            <a:noFill/>
          </a:ln>
        </p:spPr>
      </p:sp>
      <p:sp>
        <p:nvSpPr>
          <p:cNvPr id="335" name="Google Shape;335;p57"/>
          <p:cNvSpPr txBox="1">
            <a:spLocks noGrp="1"/>
          </p:cNvSpPr>
          <p:nvPr>
            <p:ph type="body" idx="3"/>
          </p:nvPr>
        </p:nvSpPr>
        <p:spPr>
          <a:xfrm>
            <a:off x="6906426" y="1144532"/>
            <a:ext cx="4993471" cy="3227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6" name="Google Shape;336;p57"/>
          <p:cNvSpPr txBox="1">
            <a:spLocks noGrp="1"/>
          </p:cNvSpPr>
          <p:nvPr>
            <p:ph type="body" idx="4"/>
          </p:nvPr>
        </p:nvSpPr>
        <p:spPr>
          <a:xfrm>
            <a:off x="6847928" y="2773237"/>
            <a:ext cx="5051969" cy="2945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7" name="Google Shape;337;p57"/>
          <p:cNvSpPr txBox="1">
            <a:spLocks noGrp="1"/>
          </p:cNvSpPr>
          <p:nvPr>
            <p:ph type="body" idx="5"/>
          </p:nvPr>
        </p:nvSpPr>
        <p:spPr>
          <a:xfrm>
            <a:off x="6847928" y="4398920"/>
            <a:ext cx="5051969" cy="338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8" name="Google Shape;338;p57"/>
          <p:cNvSpPr txBox="1">
            <a:spLocks noGrp="1"/>
          </p:cNvSpPr>
          <p:nvPr>
            <p:ph type="body" idx="6"/>
          </p:nvPr>
        </p:nvSpPr>
        <p:spPr>
          <a:xfrm>
            <a:off x="6279789" y="3119936"/>
            <a:ext cx="5620111" cy="12747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p57"/>
          <p:cNvSpPr txBox="1">
            <a:spLocks noGrp="1"/>
          </p:cNvSpPr>
          <p:nvPr>
            <p:ph type="body" idx="7"/>
          </p:nvPr>
        </p:nvSpPr>
        <p:spPr>
          <a:xfrm>
            <a:off x="6279790" y="4778251"/>
            <a:ext cx="5620108" cy="13987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57"/>
          <p:cNvSpPr>
            <a:spLocks noGrp="1"/>
          </p:cNvSpPr>
          <p:nvPr>
            <p:ph type="pic" idx="8"/>
          </p:nvPr>
        </p:nvSpPr>
        <p:spPr>
          <a:xfrm>
            <a:off x="475890" y="2433026"/>
            <a:ext cx="5620110" cy="3743937"/>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ng Case Study">
  <p:cSld name="Long Case Study">
    <p:spTree>
      <p:nvGrpSpPr>
        <p:cNvPr id="1" name="Shape 341"/>
        <p:cNvGrpSpPr/>
        <p:nvPr/>
      </p:nvGrpSpPr>
      <p:grpSpPr>
        <a:xfrm>
          <a:off x="0" y="0"/>
          <a:ext cx="0" cy="0"/>
          <a:chOff x="0" y="0"/>
          <a:chExt cx="0" cy="0"/>
        </a:xfrm>
      </p:grpSpPr>
      <p:sp>
        <p:nvSpPr>
          <p:cNvPr id="342" name="Google Shape;342;p58"/>
          <p:cNvSpPr txBox="1">
            <a:spLocks noGrp="1"/>
          </p:cNvSpPr>
          <p:nvPr>
            <p:ph type="body" idx="1"/>
          </p:nvPr>
        </p:nvSpPr>
        <p:spPr>
          <a:xfrm>
            <a:off x="475891" y="1659730"/>
            <a:ext cx="5620111" cy="13167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5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44" name="Google Shape;344;p58"/>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5" name="Google Shape;345;p58"/>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6" name="Google Shape;346;p58"/>
          <p:cNvSpPr txBox="1">
            <a:spLocks noGrp="1"/>
          </p:cNvSpPr>
          <p:nvPr>
            <p:ph type="body" idx="2"/>
          </p:nvPr>
        </p:nvSpPr>
        <p:spPr>
          <a:xfrm>
            <a:off x="475891" y="3700710"/>
            <a:ext cx="5620111" cy="24768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7" name="Google Shape;347;p58"/>
          <p:cNvPicPr preferRelativeResize="0"/>
          <p:nvPr/>
        </p:nvPicPr>
        <p:blipFill rotWithShape="1">
          <a:blip r:embed="rId2">
            <a:alphaModFix/>
          </a:blip>
          <a:srcRect/>
          <a:stretch/>
        </p:blipFill>
        <p:spPr>
          <a:xfrm>
            <a:off x="475891" y="1098895"/>
            <a:ext cx="482600" cy="377687"/>
          </a:xfrm>
          <a:prstGeom prst="rect">
            <a:avLst/>
          </a:prstGeom>
          <a:noFill/>
          <a:ln>
            <a:noFill/>
          </a:ln>
        </p:spPr>
      </p:pic>
      <p:pic>
        <p:nvPicPr>
          <p:cNvPr id="348" name="Google Shape;348;p58"/>
          <p:cNvPicPr preferRelativeResize="0"/>
          <p:nvPr/>
        </p:nvPicPr>
        <p:blipFill rotWithShape="1">
          <a:blip r:embed="rId3">
            <a:alphaModFix/>
          </a:blip>
          <a:srcRect/>
          <a:stretch/>
        </p:blipFill>
        <p:spPr>
          <a:xfrm>
            <a:off x="568973" y="3105674"/>
            <a:ext cx="296435" cy="426125"/>
          </a:xfrm>
          <a:prstGeom prst="rect">
            <a:avLst/>
          </a:prstGeom>
          <a:noFill/>
          <a:ln>
            <a:noFill/>
          </a:ln>
        </p:spPr>
      </p:pic>
      <p:pic>
        <p:nvPicPr>
          <p:cNvPr id="349" name="Google Shape;349;p58"/>
          <p:cNvPicPr preferRelativeResize="0"/>
          <p:nvPr/>
        </p:nvPicPr>
        <p:blipFill rotWithShape="1">
          <a:blip r:embed="rId4">
            <a:alphaModFix/>
          </a:blip>
          <a:srcRect/>
          <a:stretch/>
        </p:blipFill>
        <p:spPr>
          <a:xfrm>
            <a:off x="6274621" y="3121277"/>
            <a:ext cx="414896" cy="371223"/>
          </a:xfrm>
          <a:prstGeom prst="rect">
            <a:avLst/>
          </a:prstGeom>
          <a:noFill/>
          <a:ln>
            <a:noFill/>
          </a:ln>
        </p:spPr>
      </p:pic>
      <p:sp>
        <p:nvSpPr>
          <p:cNvPr id="350" name="Google Shape;350;p58"/>
          <p:cNvSpPr>
            <a:spLocks noGrp="1"/>
          </p:cNvSpPr>
          <p:nvPr>
            <p:ph type="pic" idx="3"/>
          </p:nvPr>
        </p:nvSpPr>
        <p:spPr>
          <a:xfrm>
            <a:off x="6835230" y="1308481"/>
            <a:ext cx="4620170" cy="1317426"/>
          </a:xfrm>
          <a:prstGeom prst="rect">
            <a:avLst/>
          </a:prstGeom>
          <a:noFill/>
          <a:ln>
            <a:noFill/>
          </a:ln>
        </p:spPr>
      </p:sp>
      <p:sp>
        <p:nvSpPr>
          <p:cNvPr id="351" name="Google Shape;351;p58"/>
          <p:cNvSpPr txBox="1">
            <a:spLocks noGrp="1"/>
          </p:cNvSpPr>
          <p:nvPr>
            <p:ph type="body" idx="4"/>
          </p:nvPr>
        </p:nvSpPr>
        <p:spPr>
          <a:xfrm>
            <a:off x="1102528" y="1041408"/>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2" name="Google Shape;352;p58"/>
          <p:cNvSpPr txBox="1">
            <a:spLocks noGrp="1"/>
          </p:cNvSpPr>
          <p:nvPr>
            <p:ph type="body" idx="5"/>
          </p:nvPr>
        </p:nvSpPr>
        <p:spPr>
          <a:xfrm>
            <a:off x="10440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3" name="Google Shape;353;p58"/>
          <p:cNvSpPr txBox="1">
            <a:spLocks noGrp="1"/>
          </p:cNvSpPr>
          <p:nvPr>
            <p:ph type="body" idx="6"/>
          </p:nvPr>
        </p:nvSpPr>
        <p:spPr>
          <a:xfrm>
            <a:off x="6267091" y="3700709"/>
            <a:ext cx="5620111" cy="247680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4" name="Google Shape;354;p58"/>
          <p:cNvSpPr txBox="1">
            <a:spLocks noGrp="1"/>
          </p:cNvSpPr>
          <p:nvPr>
            <p:ph type="body" idx="7"/>
          </p:nvPr>
        </p:nvSpPr>
        <p:spPr>
          <a:xfrm>
            <a:off x="6835230" y="3101704"/>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 Long Case Study">
  <p:cSld name="2 Long Case Study">
    <p:spTree>
      <p:nvGrpSpPr>
        <p:cNvPr id="1" name="Shape 355"/>
        <p:cNvGrpSpPr/>
        <p:nvPr/>
      </p:nvGrpSpPr>
      <p:grpSpPr>
        <a:xfrm>
          <a:off x="0" y="0"/>
          <a:ext cx="0" cy="0"/>
          <a:chOff x="0" y="0"/>
          <a:chExt cx="0" cy="0"/>
        </a:xfrm>
      </p:grpSpPr>
      <p:sp>
        <p:nvSpPr>
          <p:cNvPr id="356" name="Google Shape;356;p59"/>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57" name="Google Shape;357;p59"/>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8" name="Google Shape;358;p59"/>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9" name="Google Shape;359;p59"/>
          <p:cNvSpPr txBox="1">
            <a:spLocks noGrp="1"/>
          </p:cNvSpPr>
          <p:nvPr>
            <p:ph type="body" idx="1"/>
          </p:nvPr>
        </p:nvSpPr>
        <p:spPr>
          <a:xfrm>
            <a:off x="6268115" y="1745155"/>
            <a:ext cx="5620111" cy="172042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0" name="Google Shape;360;p59"/>
          <p:cNvPicPr preferRelativeResize="0"/>
          <p:nvPr/>
        </p:nvPicPr>
        <p:blipFill rotWithShape="1">
          <a:blip r:embed="rId2">
            <a:alphaModFix/>
          </a:blip>
          <a:srcRect/>
          <a:stretch/>
        </p:blipFill>
        <p:spPr>
          <a:xfrm>
            <a:off x="6361197" y="1150119"/>
            <a:ext cx="296435" cy="426125"/>
          </a:xfrm>
          <a:prstGeom prst="rect">
            <a:avLst/>
          </a:prstGeom>
          <a:noFill/>
          <a:ln>
            <a:noFill/>
          </a:ln>
        </p:spPr>
      </p:pic>
      <p:pic>
        <p:nvPicPr>
          <p:cNvPr id="361" name="Google Shape;361;p59"/>
          <p:cNvPicPr preferRelativeResize="0"/>
          <p:nvPr/>
        </p:nvPicPr>
        <p:blipFill rotWithShape="1">
          <a:blip r:embed="rId3">
            <a:alphaModFix/>
          </a:blip>
          <a:srcRect/>
          <a:stretch/>
        </p:blipFill>
        <p:spPr>
          <a:xfrm>
            <a:off x="6274621" y="3802765"/>
            <a:ext cx="414896" cy="371223"/>
          </a:xfrm>
          <a:prstGeom prst="rect">
            <a:avLst/>
          </a:prstGeom>
          <a:noFill/>
          <a:ln>
            <a:noFill/>
          </a:ln>
        </p:spPr>
      </p:pic>
      <p:sp>
        <p:nvSpPr>
          <p:cNvPr id="362" name="Google Shape;362;p59"/>
          <p:cNvSpPr>
            <a:spLocks noGrp="1"/>
          </p:cNvSpPr>
          <p:nvPr>
            <p:ph type="pic" idx="2"/>
          </p:nvPr>
        </p:nvSpPr>
        <p:spPr>
          <a:xfrm>
            <a:off x="952463" y="1678165"/>
            <a:ext cx="4620170" cy="1317426"/>
          </a:xfrm>
          <a:prstGeom prst="rect">
            <a:avLst/>
          </a:prstGeom>
          <a:noFill/>
          <a:ln>
            <a:noFill/>
          </a:ln>
        </p:spPr>
      </p:sp>
      <p:sp>
        <p:nvSpPr>
          <p:cNvPr id="363" name="Google Shape;363;p59"/>
          <p:cNvSpPr txBox="1">
            <a:spLocks noGrp="1"/>
          </p:cNvSpPr>
          <p:nvPr>
            <p:ph type="body" idx="3"/>
          </p:nvPr>
        </p:nvSpPr>
        <p:spPr>
          <a:xfrm>
            <a:off x="6836254" y="1146149"/>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4" name="Google Shape;364;p59"/>
          <p:cNvSpPr txBox="1">
            <a:spLocks noGrp="1"/>
          </p:cNvSpPr>
          <p:nvPr>
            <p:ph type="body" idx="4"/>
          </p:nvPr>
        </p:nvSpPr>
        <p:spPr>
          <a:xfrm>
            <a:off x="6267091" y="4382197"/>
            <a:ext cx="5620111" cy="172042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5" name="Google Shape;365;p59"/>
          <p:cNvSpPr txBox="1">
            <a:spLocks noGrp="1"/>
          </p:cNvSpPr>
          <p:nvPr>
            <p:ph type="body" idx="5"/>
          </p:nvPr>
        </p:nvSpPr>
        <p:spPr>
          <a:xfrm>
            <a:off x="6835230" y="3783192"/>
            <a:ext cx="5051969"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6" name="Google Shape;366;p59"/>
          <p:cNvSpPr txBox="1">
            <a:spLocks noGrp="1"/>
          </p:cNvSpPr>
          <p:nvPr>
            <p:ph type="body" idx="6"/>
          </p:nvPr>
        </p:nvSpPr>
        <p:spPr>
          <a:xfrm>
            <a:off x="475891" y="4401514"/>
            <a:ext cx="5620111" cy="17011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100"/>
              <a:buNone/>
              <a:defRPr sz="1100"/>
            </a:lvl4pPr>
            <a:lvl5pPr marL="2286000" lvl="4" indent="-228600" algn="l">
              <a:lnSpc>
                <a:spcPct val="90000"/>
              </a:lnSpc>
              <a:spcBef>
                <a:spcPts val="500"/>
              </a:spcBef>
              <a:spcAft>
                <a:spcPts val="0"/>
              </a:spcAft>
              <a:buSzPts val="1100"/>
              <a:buNone/>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7" name="Google Shape;367;p59"/>
          <p:cNvPicPr preferRelativeResize="0"/>
          <p:nvPr/>
        </p:nvPicPr>
        <p:blipFill rotWithShape="1">
          <a:blip r:embed="rId4">
            <a:alphaModFix/>
          </a:blip>
          <a:srcRect/>
          <a:stretch/>
        </p:blipFill>
        <p:spPr>
          <a:xfrm>
            <a:off x="475891" y="3840679"/>
            <a:ext cx="482600" cy="377687"/>
          </a:xfrm>
          <a:prstGeom prst="rect">
            <a:avLst/>
          </a:prstGeom>
          <a:noFill/>
          <a:ln>
            <a:noFill/>
          </a:ln>
        </p:spPr>
      </p:pic>
      <p:sp>
        <p:nvSpPr>
          <p:cNvPr id="368" name="Google Shape;368;p59"/>
          <p:cNvSpPr txBox="1">
            <a:spLocks noGrp="1"/>
          </p:cNvSpPr>
          <p:nvPr>
            <p:ph type="body" idx="7"/>
          </p:nvPr>
        </p:nvSpPr>
        <p:spPr>
          <a:xfrm>
            <a:off x="1102528" y="3783192"/>
            <a:ext cx="499347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800"/>
              <a:buNone/>
              <a:defRPr sz="18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Összehasonlítás">
  <p:cSld name="Összehasonlítás">
    <p:spTree>
      <p:nvGrpSpPr>
        <p:cNvPr id="1" name="Shape 369"/>
        <p:cNvGrpSpPr/>
        <p:nvPr/>
      </p:nvGrpSpPr>
      <p:grpSpPr>
        <a:xfrm>
          <a:off x="0" y="0"/>
          <a:ext cx="0" cy="0"/>
          <a:chOff x="0" y="0"/>
          <a:chExt cx="0" cy="0"/>
        </a:xfrm>
      </p:grpSpPr>
      <p:sp>
        <p:nvSpPr>
          <p:cNvPr id="370" name="Google Shape;370;p60"/>
          <p:cNvSpPr txBox="1">
            <a:spLocks noGrp="1"/>
          </p:cNvSpPr>
          <p:nvPr>
            <p:ph type="body" idx="1"/>
          </p:nvPr>
        </p:nvSpPr>
        <p:spPr>
          <a:xfrm>
            <a:off x="475889" y="1085255"/>
            <a:ext cx="5620111"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1" name="Google Shape;371;p60"/>
          <p:cNvSpPr txBox="1">
            <a:spLocks noGrp="1"/>
          </p:cNvSpPr>
          <p:nvPr>
            <p:ph type="body" idx="2"/>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2" name="Google Shape;372;p60"/>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373" name="Google Shape;373;p60"/>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74" name="Google Shape;374;p60"/>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5" name="Google Shape;375;p60"/>
          <p:cNvSpPr txBox="1">
            <a:spLocks noGrp="1"/>
          </p:cNvSpPr>
          <p:nvPr>
            <p:ph type="body" idx="3"/>
          </p:nvPr>
        </p:nvSpPr>
        <p:spPr>
          <a:xfrm>
            <a:off x="475889"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60"/>
          <p:cNvSpPr txBox="1">
            <a:spLocks noGrp="1"/>
          </p:cNvSpPr>
          <p:nvPr>
            <p:ph type="body" idx="4"/>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p:cSld name="Video">
    <p:spTree>
      <p:nvGrpSpPr>
        <p:cNvPr id="1" name="Shape 377"/>
        <p:cNvGrpSpPr/>
        <p:nvPr/>
      </p:nvGrpSpPr>
      <p:grpSpPr>
        <a:xfrm>
          <a:off x="0" y="0"/>
          <a:ext cx="0" cy="0"/>
          <a:chOff x="0" y="0"/>
          <a:chExt cx="0" cy="0"/>
        </a:xfrm>
      </p:grpSpPr>
      <p:pic>
        <p:nvPicPr>
          <p:cNvPr id="378" name="Google Shape;378;p61" descr="Starschema Presents"/>
          <p:cNvPicPr preferRelativeResize="0"/>
          <p:nvPr/>
        </p:nvPicPr>
        <p:blipFill rotWithShape="1">
          <a:blip r:embed="rId2">
            <a:alphaModFix/>
          </a:blip>
          <a:srcRect/>
          <a:stretch/>
        </p:blipFill>
        <p:spPr>
          <a:xfrm>
            <a:off x="0" y="0"/>
            <a:ext cx="12192000" cy="6858001"/>
          </a:xfrm>
          <a:prstGeom prst="rect">
            <a:avLst/>
          </a:prstGeom>
          <a:noFill/>
          <a:ln>
            <a:noFill/>
          </a:ln>
        </p:spPr>
      </p:pic>
      <p:sp>
        <p:nvSpPr>
          <p:cNvPr id="379" name="Google Shape;379;p61"/>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Avenir"/>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0" name="Google Shape;380;p61"/>
          <p:cNvPicPr preferRelativeResize="0"/>
          <p:nvPr/>
        </p:nvPicPr>
        <p:blipFill rotWithShape="1">
          <a:blip r:embed="rId3">
            <a:alphaModFix/>
          </a:blip>
          <a:srcRect/>
          <a:stretch/>
        </p:blipFill>
        <p:spPr>
          <a:xfrm>
            <a:off x="10864850" y="354845"/>
            <a:ext cx="1044575" cy="4577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381"/>
        <p:cNvGrpSpPr/>
        <p:nvPr/>
      </p:nvGrpSpPr>
      <p:grpSpPr>
        <a:xfrm>
          <a:off x="0" y="0"/>
          <a:ext cx="0" cy="0"/>
          <a:chOff x="0" y="0"/>
          <a:chExt cx="0" cy="0"/>
        </a:xfrm>
      </p:grpSpPr>
      <p:sp>
        <p:nvSpPr>
          <p:cNvPr id="382" name="Google Shape;382;p62"/>
          <p:cNvSpPr/>
          <p:nvPr/>
        </p:nvSpPr>
        <p:spPr>
          <a:xfrm>
            <a:off x="0" y="-93785"/>
            <a:ext cx="12297508" cy="70455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 name="Google Shape;383;p6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0"/>
        <p:cNvGrpSpPr/>
        <p:nvPr/>
      </p:nvGrpSpPr>
      <p:grpSpPr>
        <a:xfrm>
          <a:off x="0" y="0"/>
          <a:ext cx="0" cy="0"/>
          <a:chOff x="0" y="0"/>
          <a:chExt cx="0" cy="0"/>
        </a:xfrm>
      </p:grpSpPr>
      <p:sp>
        <p:nvSpPr>
          <p:cNvPr id="41" name="Google Shape;41;p40"/>
          <p:cNvSpPr/>
          <p:nvPr/>
        </p:nvSpPr>
        <p:spPr>
          <a:xfrm>
            <a:off x="0" y="3681047"/>
            <a:ext cx="12192000" cy="317695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 name="Google Shape;42;p40"/>
          <p:cNvSpPr/>
          <p:nvPr/>
        </p:nvSpPr>
        <p:spPr>
          <a:xfrm>
            <a:off x="-6350" y="1"/>
            <a:ext cx="12192000" cy="3681046"/>
          </a:xfrm>
          <a:prstGeom prst="rect">
            <a:avLst/>
          </a:prstGeom>
          <a:blipFill rotWithShape="1">
            <a:blip r:embed="rId2">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highlight>
                  <a:srgbClr val="FFFF00"/>
                </a:highlight>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43" name="Google Shape;43;p40"/>
          <p:cNvSpPr txBox="1">
            <a:spLocks noGrp="1"/>
          </p:cNvSpPr>
          <p:nvPr>
            <p:ph type="subTitle" idx="1"/>
          </p:nvPr>
        </p:nvSpPr>
        <p:spPr>
          <a:xfrm>
            <a:off x="838200" y="3931689"/>
            <a:ext cx="105156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solidFill>
                  <a:schemeClr val="dk2"/>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4" name="Google Shape;44;p40"/>
          <p:cNvSpPr txBox="1">
            <a:spLocks noGrp="1"/>
          </p:cNvSpPr>
          <p:nvPr>
            <p:ph type="title"/>
          </p:nvPr>
        </p:nvSpPr>
        <p:spPr>
          <a:xfrm>
            <a:off x="831850" y="1709738"/>
            <a:ext cx="10515600" cy="180578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400"/>
              <a:buFont typeface="Avenir"/>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5"/>
        <p:cNvGrpSpPr/>
        <p:nvPr/>
      </p:nvGrpSpPr>
      <p:grpSpPr>
        <a:xfrm>
          <a:off x="0" y="0"/>
          <a:ext cx="0" cy="0"/>
          <a:chOff x="0" y="0"/>
          <a:chExt cx="0" cy="0"/>
        </a:xfrm>
      </p:grpSpPr>
      <p:sp>
        <p:nvSpPr>
          <p:cNvPr id="46" name="Google Shape;46;p41"/>
          <p:cNvSpPr txBox="1">
            <a:spLocks noGrp="1"/>
          </p:cNvSpPr>
          <p:nvPr>
            <p:ph type="body" idx="1"/>
          </p:nvPr>
        </p:nvSpPr>
        <p:spPr>
          <a:xfrm>
            <a:off x="475889"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41"/>
          <p:cNvSpPr txBox="1">
            <a:spLocks noGrp="1"/>
          </p:cNvSpPr>
          <p:nvPr>
            <p:ph type="body" idx="2"/>
          </p:nvPr>
        </p:nvSpPr>
        <p:spPr>
          <a:xfrm>
            <a:off x="6279786" y="1253330"/>
            <a:ext cx="5620111" cy="492363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41"/>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41"/>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1"/>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and copy">
  <p:cSld name="Picture and copy">
    <p:spTree>
      <p:nvGrpSpPr>
        <p:cNvPr id="1" name="Shape 51"/>
        <p:cNvGrpSpPr/>
        <p:nvPr/>
      </p:nvGrpSpPr>
      <p:grpSpPr>
        <a:xfrm>
          <a:off x="0" y="0"/>
          <a:ext cx="0" cy="0"/>
          <a:chOff x="0" y="0"/>
          <a:chExt cx="0" cy="0"/>
        </a:xfrm>
      </p:grpSpPr>
      <p:sp>
        <p:nvSpPr>
          <p:cNvPr id="52" name="Google Shape;52;p4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53" name="Google Shape;53;p42"/>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2"/>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2"/>
          <p:cNvSpPr txBox="1">
            <a:spLocks noGrp="1"/>
          </p:cNvSpPr>
          <p:nvPr>
            <p:ph type="body" idx="1"/>
          </p:nvPr>
        </p:nvSpPr>
        <p:spPr>
          <a:xfrm>
            <a:off x="6279786" y="1085255"/>
            <a:ext cx="5620110" cy="48713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42"/>
          <p:cNvSpPr txBox="1">
            <a:spLocks noGrp="1"/>
          </p:cNvSpPr>
          <p:nvPr>
            <p:ph type="body" idx="2"/>
          </p:nvPr>
        </p:nvSpPr>
        <p:spPr>
          <a:xfrm>
            <a:off x="6279786" y="1655064"/>
            <a:ext cx="5620111" cy="452189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42"/>
          <p:cNvSpPr>
            <a:spLocks noGrp="1"/>
          </p:cNvSpPr>
          <p:nvPr>
            <p:ph type="pic" idx="3"/>
          </p:nvPr>
        </p:nvSpPr>
        <p:spPr>
          <a:xfrm>
            <a:off x="476250" y="1085255"/>
            <a:ext cx="5619750" cy="5091708"/>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hort case study with picture">
  <p:cSld name="Short case study with picture">
    <p:spTree>
      <p:nvGrpSpPr>
        <p:cNvPr id="1" name="Shape 58"/>
        <p:cNvGrpSpPr/>
        <p:nvPr/>
      </p:nvGrpSpPr>
      <p:grpSpPr>
        <a:xfrm>
          <a:off x="0" y="0"/>
          <a:ext cx="0" cy="0"/>
          <a:chOff x="0" y="0"/>
          <a:chExt cx="0" cy="0"/>
        </a:xfrm>
      </p:grpSpPr>
      <p:sp>
        <p:nvSpPr>
          <p:cNvPr id="59" name="Google Shape;59;p43"/>
          <p:cNvSpPr txBox="1">
            <a:spLocks noGrp="1"/>
          </p:cNvSpPr>
          <p:nvPr>
            <p:ph type="body" idx="1"/>
          </p:nvPr>
        </p:nvSpPr>
        <p:spPr>
          <a:xfrm>
            <a:off x="475891" y="1467253"/>
            <a:ext cx="5620111" cy="123119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43"/>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3"/>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3" name="Google Shape;63;p43"/>
          <p:cNvPicPr preferRelativeResize="0"/>
          <p:nvPr/>
        </p:nvPicPr>
        <p:blipFill rotWithShape="1">
          <a:blip r:embed="rId2">
            <a:alphaModFix/>
          </a:blip>
          <a:srcRect/>
          <a:stretch/>
        </p:blipFill>
        <p:spPr>
          <a:xfrm>
            <a:off x="538559" y="1124620"/>
            <a:ext cx="412366" cy="322721"/>
          </a:xfrm>
          <a:prstGeom prst="rect">
            <a:avLst/>
          </a:prstGeom>
          <a:noFill/>
          <a:ln>
            <a:noFill/>
          </a:ln>
        </p:spPr>
      </p:pic>
      <p:pic>
        <p:nvPicPr>
          <p:cNvPr id="64" name="Google Shape;64;p43"/>
          <p:cNvPicPr preferRelativeResize="0"/>
          <p:nvPr/>
        </p:nvPicPr>
        <p:blipFill rotWithShape="1">
          <a:blip r:embed="rId3">
            <a:alphaModFix/>
          </a:blip>
          <a:srcRect/>
          <a:stretch/>
        </p:blipFill>
        <p:spPr>
          <a:xfrm>
            <a:off x="622713" y="2730868"/>
            <a:ext cx="249415" cy="358535"/>
          </a:xfrm>
          <a:prstGeom prst="rect">
            <a:avLst/>
          </a:prstGeom>
          <a:noFill/>
          <a:ln>
            <a:noFill/>
          </a:ln>
        </p:spPr>
      </p:pic>
      <p:pic>
        <p:nvPicPr>
          <p:cNvPr id="65" name="Google Shape;65;p43"/>
          <p:cNvPicPr preferRelativeResize="0"/>
          <p:nvPr/>
        </p:nvPicPr>
        <p:blipFill rotWithShape="1">
          <a:blip r:embed="rId4">
            <a:alphaModFix/>
          </a:blip>
          <a:srcRect/>
          <a:stretch/>
        </p:blipFill>
        <p:spPr>
          <a:xfrm>
            <a:off x="547124" y="4398920"/>
            <a:ext cx="351193" cy="314226"/>
          </a:xfrm>
          <a:prstGeom prst="rect">
            <a:avLst/>
          </a:prstGeom>
          <a:noFill/>
          <a:ln>
            <a:noFill/>
          </a:ln>
        </p:spPr>
      </p:pic>
      <p:sp>
        <p:nvSpPr>
          <p:cNvPr id="66" name="Google Shape;66;p43"/>
          <p:cNvSpPr>
            <a:spLocks noGrp="1"/>
          </p:cNvSpPr>
          <p:nvPr>
            <p:ph type="pic" idx="2"/>
          </p:nvPr>
        </p:nvSpPr>
        <p:spPr>
          <a:xfrm>
            <a:off x="7488885" y="1253330"/>
            <a:ext cx="3201905" cy="913012"/>
          </a:xfrm>
          <a:prstGeom prst="rect">
            <a:avLst/>
          </a:prstGeom>
          <a:noFill/>
          <a:ln>
            <a:noFill/>
          </a:ln>
        </p:spPr>
      </p:sp>
      <p:sp>
        <p:nvSpPr>
          <p:cNvPr id="67" name="Google Shape;67;p43"/>
          <p:cNvSpPr txBox="1">
            <a:spLocks noGrp="1"/>
          </p:cNvSpPr>
          <p:nvPr>
            <p:ph type="body" idx="3"/>
          </p:nvPr>
        </p:nvSpPr>
        <p:spPr>
          <a:xfrm>
            <a:off x="1102528" y="1144532"/>
            <a:ext cx="4993471" cy="3227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8" name="Google Shape;68;p43"/>
          <p:cNvSpPr txBox="1">
            <a:spLocks noGrp="1"/>
          </p:cNvSpPr>
          <p:nvPr>
            <p:ph type="body" idx="4"/>
          </p:nvPr>
        </p:nvSpPr>
        <p:spPr>
          <a:xfrm>
            <a:off x="1044030" y="2773237"/>
            <a:ext cx="5051969" cy="2945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43"/>
          <p:cNvSpPr txBox="1">
            <a:spLocks noGrp="1"/>
          </p:cNvSpPr>
          <p:nvPr>
            <p:ph type="body" idx="5"/>
          </p:nvPr>
        </p:nvSpPr>
        <p:spPr>
          <a:xfrm>
            <a:off x="1044030" y="4398920"/>
            <a:ext cx="5051969" cy="338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43"/>
          <p:cNvSpPr txBox="1">
            <a:spLocks noGrp="1"/>
          </p:cNvSpPr>
          <p:nvPr>
            <p:ph type="body" idx="6"/>
          </p:nvPr>
        </p:nvSpPr>
        <p:spPr>
          <a:xfrm>
            <a:off x="475891" y="3119936"/>
            <a:ext cx="5620111" cy="12747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43"/>
          <p:cNvSpPr txBox="1">
            <a:spLocks noGrp="1"/>
          </p:cNvSpPr>
          <p:nvPr>
            <p:ph type="body" idx="7"/>
          </p:nvPr>
        </p:nvSpPr>
        <p:spPr>
          <a:xfrm>
            <a:off x="475892" y="4778251"/>
            <a:ext cx="5620108" cy="13987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43"/>
          <p:cNvSpPr>
            <a:spLocks noGrp="1"/>
          </p:cNvSpPr>
          <p:nvPr>
            <p:ph type="pic" idx="8"/>
          </p:nvPr>
        </p:nvSpPr>
        <p:spPr>
          <a:xfrm>
            <a:off x="6279783" y="2433026"/>
            <a:ext cx="5620110" cy="3743937"/>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 Short case study with picture">
  <p:cSld name="2 Short case study with picture">
    <p:spTree>
      <p:nvGrpSpPr>
        <p:cNvPr id="1" name="Shape 73"/>
        <p:cNvGrpSpPr/>
        <p:nvPr/>
      </p:nvGrpSpPr>
      <p:grpSpPr>
        <a:xfrm>
          <a:off x="0" y="0"/>
          <a:ext cx="0" cy="0"/>
          <a:chOff x="0" y="0"/>
          <a:chExt cx="0" cy="0"/>
        </a:xfrm>
      </p:grpSpPr>
      <p:sp>
        <p:nvSpPr>
          <p:cNvPr id="74" name="Google Shape;74;p44"/>
          <p:cNvSpPr txBox="1">
            <a:spLocks noGrp="1"/>
          </p:cNvSpPr>
          <p:nvPr>
            <p:ph type="body" idx="1"/>
          </p:nvPr>
        </p:nvSpPr>
        <p:spPr>
          <a:xfrm>
            <a:off x="6279789" y="1467253"/>
            <a:ext cx="5620111" cy="123119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4"/>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44"/>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b="0" i="0">
                <a:solidFill>
                  <a:srgbClr val="8D8D8D"/>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4"/>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4769F9"/>
              </a:buClr>
              <a:buSzPts val="2800"/>
              <a:buFont typeface="Avenir"/>
              <a:buNone/>
              <a:defRPr>
                <a:solidFill>
                  <a:srgbClr val="4769F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44"/>
          <p:cNvPicPr preferRelativeResize="0"/>
          <p:nvPr/>
        </p:nvPicPr>
        <p:blipFill rotWithShape="1">
          <a:blip r:embed="rId2">
            <a:alphaModFix/>
          </a:blip>
          <a:srcRect/>
          <a:stretch/>
        </p:blipFill>
        <p:spPr>
          <a:xfrm>
            <a:off x="6342457" y="1124620"/>
            <a:ext cx="412366" cy="322721"/>
          </a:xfrm>
          <a:prstGeom prst="rect">
            <a:avLst/>
          </a:prstGeom>
          <a:noFill/>
          <a:ln>
            <a:noFill/>
          </a:ln>
        </p:spPr>
      </p:pic>
      <p:pic>
        <p:nvPicPr>
          <p:cNvPr id="79" name="Google Shape;79;p44"/>
          <p:cNvPicPr preferRelativeResize="0"/>
          <p:nvPr/>
        </p:nvPicPr>
        <p:blipFill rotWithShape="1">
          <a:blip r:embed="rId3">
            <a:alphaModFix/>
          </a:blip>
          <a:srcRect/>
          <a:stretch/>
        </p:blipFill>
        <p:spPr>
          <a:xfrm>
            <a:off x="6426611" y="2730868"/>
            <a:ext cx="249415" cy="358535"/>
          </a:xfrm>
          <a:prstGeom prst="rect">
            <a:avLst/>
          </a:prstGeom>
          <a:noFill/>
          <a:ln>
            <a:noFill/>
          </a:ln>
        </p:spPr>
      </p:pic>
      <p:pic>
        <p:nvPicPr>
          <p:cNvPr id="80" name="Google Shape;80;p44"/>
          <p:cNvPicPr preferRelativeResize="0"/>
          <p:nvPr/>
        </p:nvPicPr>
        <p:blipFill rotWithShape="1">
          <a:blip r:embed="rId4">
            <a:alphaModFix/>
          </a:blip>
          <a:srcRect/>
          <a:stretch/>
        </p:blipFill>
        <p:spPr>
          <a:xfrm>
            <a:off x="6351022" y="4398920"/>
            <a:ext cx="351193" cy="314226"/>
          </a:xfrm>
          <a:prstGeom prst="rect">
            <a:avLst/>
          </a:prstGeom>
          <a:noFill/>
          <a:ln>
            <a:noFill/>
          </a:ln>
        </p:spPr>
      </p:pic>
      <p:sp>
        <p:nvSpPr>
          <p:cNvPr id="81" name="Google Shape;81;p44"/>
          <p:cNvSpPr>
            <a:spLocks noGrp="1"/>
          </p:cNvSpPr>
          <p:nvPr>
            <p:ph type="pic" idx="2"/>
          </p:nvPr>
        </p:nvSpPr>
        <p:spPr>
          <a:xfrm>
            <a:off x="1589074" y="1253330"/>
            <a:ext cx="3201905" cy="913012"/>
          </a:xfrm>
          <a:prstGeom prst="rect">
            <a:avLst/>
          </a:prstGeom>
          <a:noFill/>
          <a:ln>
            <a:noFill/>
          </a:ln>
        </p:spPr>
      </p:sp>
      <p:sp>
        <p:nvSpPr>
          <p:cNvPr id="82" name="Google Shape;82;p44"/>
          <p:cNvSpPr txBox="1">
            <a:spLocks noGrp="1"/>
          </p:cNvSpPr>
          <p:nvPr>
            <p:ph type="body" idx="3"/>
          </p:nvPr>
        </p:nvSpPr>
        <p:spPr>
          <a:xfrm>
            <a:off x="6906426" y="1144532"/>
            <a:ext cx="4993471" cy="32272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44"/>
          <p:cNvSpPr txBox="1">
            <a:spLocks noGrp="1"/>
          </p:cNvSpPr>
          <p:nvPr>
            <p:ph type="body" idx="4"/>
          </p:nvPr>
        </p:nvSpPr>
        <p:spPr>
          <a:xfrm>
            <a:off x="6847928" y="2773237"/>
            <a:ext cx="5051969" cy="294573"/>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44"/>
          <p:cNvSpPr txBox="1">
            <a:spLocks noGrp="1"/>
          </p:cNvSpPr>
          <p:nvPr>
            <p:ph type="body" idx="5"/>
          </p:nvPr>
        </p:nvSpPr>
        <p:spPr>
          <a:xfrm>
            <a:off x="6847928" y="4398920"/>
            <a:ext cx="5051969" cy="338636"/>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SzPts val="1600"/>
              <a:buNone/>
              <a:defRPr sz="16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44"/>
          <p:cNvSpPr txBox="1">
            <a:spLocks noGrp="1"/>
          </p:cNvSpPr>
          <p:nvPr>
            <p:ph type="body" idx="6"/>
          </p:nvPr>
        </p:nvSpPr>
        <p:spPr>
          <a:xfrm>
            <a:off x="6279789" y="3119936"/>
            <a:ext cx="5620111" cy="12747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4"/>
          <p:cNvSpPr txBox="1">
            <a:spLocks noGrp="1"/>
          </p:cNvSpPr>
          <p:nvPr>
            <p:ph type="body" idx="7"/>
          </p:nvPr>
        </p:nvSpPr>
        <p:spPr>
          <a:xfrm>
            <a:off x="6279790" y="4778251"/>
            <a:ext cx="5620108" cy="139871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SzPts val="1400"/>
              <a:buNone/>
              <a:defRPr sz="14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400"/>
              <a:buNone/>
              <a:defRPr sz="1400"/>
            </a:lvl3pPr>
            <a:lvl4pPr marL="1828800" lvl="3" indent="-228600" algn="l">
              <a:lnSpc>
                <a:spcPct val="90000"/>
              </a:lnSpc>
              <a:spcBef>
                <a:spcPts val="500"/>
              </a:spcBef>
              <a:spcAft>
                <a:spcPts val="0"/>
              </a:spcAft>
              <a:buSzPts val="1400"/>
              <a:buNone/>
              <a:defRPr sz="1400"/>
            </a:lvl4pPr>
            <a:lvl5pPr marL="2286000" lvl="4" indent="-228600" algn="l">
              <a:lnSpc>
                <a:spcPct val="90000"/>
              </a:lnSpc>
              <a:spcBef>
                <a:spcPts val="500"/>
              </a:spcBef>
              <a:spcAft>
                <a:spcPts val="0"/>
              </a:spcAft>
              <a:buSzPts val="1400"/>
              <a:buNone/>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4"/>
          <p:cNvSpPr>
            <a:spLocks noGrp="1"/>
          </p:cNvSpPr>
          <p:nvPr>
            <p:ph type="pic" idx="8"/>
          </p:nvPr>
        </p:nvSpPr>
        <p:spPr>
          <a:xfrm>
            <a:off x="475890" y="2433026"/>
            <a:ext cx="5620110" cy="3743937"/>
          </a:xfrm>
          <a:prstGeom prst="rect">
            <a:avLst/>
          </a:prstGeom>
          <a:noFill/>
          <a:ln>
            <a:noFill/>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0.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0.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8"/>
          <p:cNvSpPr txBox="1">
            <a:spLocks noGrp="1"/>
          </p:cNvSpPr>
          <p:nvPr>
            <p:ph type="body" idx="1"/>
          </p:nvPr>
        </p:nvSpPr>
        <p:spPr>
          <a:xfrm>
            <a:off x="475890" y="1253330"/>
            <a:ext cx="11424009" cy="4818285"/>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rgbClr val="33ABF1"/>
              </a:buClr>
              <a:buSzPts val="20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500"/>
              </a:spcBef>
              <a:spcAft>
                <a:spcPts val="0"/>
              </a:spcAft>
              <a:buClr>
                <a:srgbClr val="33ABF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30200" algn="l" rtl="0">
              <a:lnSpc>
                <a:spcPct val="90000"/>
              </a:lnSpc>
              <a:spcBef>
                <a:spcPts val="500"/>
              </a:spcBef>
              <a:spcAft>
                <a:spcPts val="0"/>
              </a:spcAft>
              <a:buClr>
                <a:srgbClr val="33ABF1"/>
              </a:buClr>
              <a:buSzPts val="1600"/>
              <a:buFont typeface="Arial"/>
              <a:buChar char="•"/>
              <a:defRPr sz="1600" b="0" i="0" u="none" strike="noStrike" cap="none">
                <a:solidFill>
                  <a:schemeClr val="dk1"/>
                </a:solidFill>
                <a:latin typeface="Avenir"/>
                <a:ea typeface="Avenir"/>
                <a:cs typeface="Avenir"/>
                <a:sym typeface="Avenir"/>
              </a:defRPr>
            </a:lvl3pPr>
            <a:lvl4pPr marL="1828800" marR="0" lvl="3"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4pPr>
            <a:lvl5pPr marL="2286000" marR="0" lvl="4"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 name="Google Shape;11;p2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28"/>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800"/>
              <a:buFont typeface="Avenir"/>
              <a:buNone/>
              <a:defRPr sz="28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28"/>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D8D8D"/>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28"/>
          <p:cNvPicPr preferRelativeResize="0"/>
          <p:nvPr/>
        </p:nvPicPr>
        <p:blipFill rotWithShape="1">
          <a:blip r:embed="rId18">
            <a:alphaModFix/>
          </a:blip>
          <a:srcRect/>
          <a:stretch/>
        </p:blipFill>
        <p:spPr>
          <a:xfrm>
            <a:off x="10876811" y="365125"/>
            <a:ext cx="1023089" cy="449032"/>
          </a:xfrm>
          <a:prstGeom prst="rect">
            <a:avLst/>
          </a:prstGeom>
          <a:noFill/>
          <a:ln>
            <a:noFill/>
          </a:ln>
        </p:spPr>
      </p:pic>
      <p:cxnSp>
        <p:nvCxnSpPr>
          <p:cNvPr id="15" name="Google Shape;15;p28"/>
          <p:cNvCxnSpPr/>
          <p:nvPr/>
        </p:nvCxnSpPr>
        <p:spPr>
          <a:xfrm rot="10800000" flipH="1">
            <a:off x="475890" y="6339727"/>
            <a:ext cx="11415382" cy="8749"/>
          </a:xfrm>
          <a:prstGeom prst="straightConnector1">
            <a:avLst/>
          </a:prstGeom>
          <a:noFill/>
          <a:ln w="12700" cap="flat" cmpd="sng">
            <a:solidFill>
              <a:schemeClr val="lt2"/>
            </a:solidFill>
            <a:prstDash val="solid"/>
            <a:miter lim="800000"/>
            <a:headEnd type="none" w="sm" len="sm"/>
            <a:tailEnd type="none" w="sm" len="sm"/>
          </a:ln>
        </p:spPr>
      </p:cxnSp>
      <p:sp>
        <p:nvSpPr>
          <p:cNvPr id="16" name="Google Shape;16;p28"/>
          <p:cNvSpPr txBox="1"/>
          <p:nvPr/>
        </p:nvSpPr>
        <p:spPr>
          <a:xfrm>
            <a:off x="475890" y="6475378"/>
            <a:ext cx="4426310" cy="2792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8D8D8D"/>
                </a:solidFill>
                <a:latin typeface="Avenir"/>
                <a:ea typeface="Avenir"/>
                <a:cs typeface="Avenir"/>
                <a:sym typeface="Avenir"/>
              </a:rPr>
              <a:t>   info@starschema.com         starschema.com  </a:t>
            </a:r>
            <a:endParaRPr sz="1400" b="0" i="0" u="none" strike="noStrike" cap="none">
              <a:solidFill>
                <a:srgbClr val="000000"/>
              </a:solidFill>
              <a:latin typeface="Arial"/>
              <a:ea typeface="Arial"/>
              <a:cs typeface="Arial"/>
              <a:sym typeface="Arial"/>
            </a:endParaRPr>
          </a:p>
        </p:txBody>
      </p:sp>
      <p:sp>
        <p:nvSpPr>
          <p:cNvPr id="17" name="Google Shape;17;p28"/>
          <p:cNvSpPr/>
          <p:nvPr/>
        </p:nvSpPr>
        <p:spPr>
          <a:xfrm>
            <a:off x="475890" y="6556247"/>
            <a:ext cx="136525" cy="11041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 name="Google Shape;18;p28"/>
          <p:cNvSpPr/>
          <p:nvPr/>
        </p:nvSpPr>
        <p:spPr>
          <a:xfrm>
            <a:off x="2200754" y="6565125"/>
            <a:ext cx="114300" cy="1143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body" idx="1"/>
          </p:nvPr>
        </p:nvSpPr>
        <p:spPr>
          <a:xfrm>
            <a:off x="475890" y="1253330"/>
            <a:ext cx="11424009" cy="4818285"/>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rgbClr val="33ABF1"/>
              </a:buClr>
              <a:buSzPts val="20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500"/>
              </a:spcBef>
              <a:spcAft>
                <a:spcPts val="0"/>
              </a:spcAft>
              <a:buClr>
                <a:srgbClr val="33ABF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30200" algn="l" rtl="0">
              <a:lnSpc>
                <a:spcPct val="90000"/>
              </a:lnSpc>
              <a:spcBef>
                <a:spcPts val="500"/>
              </a:spcBef>
              <a:spcAft>
                <a:spcPts val="0"/>
              </a:spcAft>
              <a:buClr>
                <a:srgbClr val="33ABF1"/>
              </a:buClr>
              <a:buSzPts val="1600"/>
              <a:buFont typeface="Arial"/>
              <a:buChar char="•"/>
              <a:defRPr sz="1600" b="0" i="0" u="none" strike="noStrike" cap="none">
                <a:solidFill>
                  <a:schemeClr val="dk1"/>
                </a:solidFill>
                <a:latin typeface="Avenir"/>
                <a:ea typeface="Avenir"/>
                <a:cs typeface="Avenir"/>
                <a:sym typeface="Avenir"/>
              </a:defRPr>
            </a:lvl3pPr>
            <a:lvl4pPr marL="1828800" marR="0" lvl="3"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4pPr>
            <a:lvl5pPr marL="2286000" marR="0" lvl="4"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4" name="Google Shape;144;p31"/>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145" name="Google Shape;145;p31"/>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800"/>
              <a:buFont typeface="Avenir"/>
              <a:buNone/>
              <a:defRPr sz="28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146" name="Google Shape;146;p31"/>
          <p:cNvPicPr preferRelativeResize="0"/>
          <p:nvPr/>
        </p:nvPicPr>
        <p:blipFill rotWithShape="1">
          <a:blip r:embed="rId18">
            <a:alphaModFix/>
          </a:blip>
          <a:srcRect/>
          <a:stretch/>
        </p:blipFill>
        <p:spPr>
          <a:xfrm>
            <a:off x="10876811" y="365125"/>
            <a:ext cx="1023089" cy="449032"/>
          </a:xfrm>
          <a:prstGeom prst="rect">
            <a:avLst/>
          </a:prstGeom>
          <a:noFill/>
          <a:ln>
            <a:noFill/>
          </a:ln>
        </p:spPr>
      </p:pic>
      <p:cxnSp>
        <p:nvCxnSpPr>
          <p:cNvPr id="147" name="Google Shape;147;p31"/>
          <p:cNvCxnSpPr/>
          <p:nvPr/>
        </p:nvCxnSpPr>
        <p:spPr>
          <a:xfrm rot="10800000" flipH="1">
            <a:off x="475890" y="6339727"/>
            <a:ext cx="11415382" cy="8749"/>
          </a:xfrm>
          <a:prstGeom prst="straightConnector1">
            <a:avLst/>
          </a:prstGeom>
          <a:noFill/>
          <a:ln w="12700" cap="flat" cmpd="sng">
            <a:solidFill>
              <a:schemeClr val="lt2"/>
            </a:solidFill>
            <a:prstDash val="solid"/>
            <a:miter lim="800000"/>
            <a:headEnd type="none" w="sm" len="sm"/>
            <a:tailEnd type="none" w="sm" len="sm"/>
          </a:ln>
        </p:spPr>
      </p:cxnSp>
      <p:sp>
        <p:nvSpPr>
          <p:cNvPr id="148" name="Google Shape;148;p31"/>
          <p:cNvSpPr txBox="1"/>
          <p:nvPr/>
        </p:nvSpPr>
        <p:spPr>
          <a:xfrm>
            <a:off x="475890" y="6475378"/>
            <a:ext cx="4426310" cy="2792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8D8D8D"/>
                </a:solidFill>
                <a:latin typeface="Avenir"/>
                <a:ea typeface="Avenir"/>
                <a:cs typeface="Avenir"/>
                <a:sym typeface="Avenir"/>
              </a:rPr>
              <a:t>   info@starschema.com               starschema.com  </a:t>
            </a:r>
            <a:endParaRPr sz="1400" b="0" i="0" u="none" strike="noStrike" cap="none">
              <a:solidFill>
                <a:srgbClr val="000000"/>
              </a:solidFill>
              <a:latin typeface="Arial"/>
              <a:ea typeface="Arial"/>
              <a:cs typeface="Arial"/>
              <a:sym typeface="Arial"/>
            </a:endParaRPr>
          </a:p>
        </p:txBody>
      </p:sp>
      <p:sp>
        <p:nvSpPr>
          <p:cNvPr id="149" name="Google Shape;149;p31"/>
          <p:cNvSpPr/>
          <p:nvPr/>
        </p:nvSpPr>
        <p:spPr>
          <a:xfrm>
            <a:off x="475890" y="6556247"/>
            <a:ext cx="136525" cy="11041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0" name="Google Shape;150;p31"/>
          <p:cNvSpPr/>
          <p:nvPr/>
        </p:nvSpPr>
        <p:spPr>
          <a:xfrm>
            <a:off x="2396066" y="6556247"/>
            <a:ext cx="114300" cy="1143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1" name="Google Shape;151;p31"/>
          <p:cNvPicPr preferRelativeResize="0"/>
          <p:nvPr/>
        </p:nvPicPr>
        <p:blipFill rotWithShape="1">
          <a:blip r:embed="rId19">
            <a:alphaModFix amt="3000"/>
          </a:blip>
          <a:srcRect/>
          <a:stretch/>
        </p:blipFill>
        <p:spPr>
          <a:xfrm>
            <a:off x="6287965" y="1122973"/>
            <a:ext cx="6743700" cy="67691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33"/>
          <p:cNvSpPr txBox="1">
            <a:spLocks noGrp="1"/>
          </p:cNvSpPr>
          <p:nvPr>
            <p:ph type="body" idx="1"/>
          </p:nvPr>
        </p:nvSpPr>
        <p:spPr>
          <a:xfrm>
            <a:off x="475890" y="1253330"/>
            <a:ext cx="11424009" cy="4818285"/>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0000"/>
              </a:lnSpc>
              <a:spcBef>
                <a:spcPts val="1000"/>
              </a:spcBef>
              <a:spcAft>
                <a:spcPts val="0"/>
              </a:spcAft>
              <a:buClr>
                <a:srgbClr val="33ABF1"/>
              </a:buClr>
              <a:buSzPts val="20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500"/>
              </a:spcBef>
              <a:spcAft>
                <a:spcPts val="0"/>
              </a:spcAft>
              <a:buClr>
                <a:srgbClr val="33ABF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30200" algn="l" rtl="0">
              <a:lnSpc>
                <a:spcPct val="90000"/>
              </a:lnSpc>
              <a:spcBef>
                <a:spcPts val="500"/>
              </a:spcBef>
              <a:spcAft>
                <a:spcPts val="0"/>
              </a:spcAft>
              <a:buClr>
                <a:srgbClr val="33ABF1"/>
              </a:buClr>
              <a:buSzPts val="1600"/>
              <a:buFont typeface="Arial"/>
              <a:buChar char="•"/>
              <a:defRPr sz="1600" b="0" i="0" u="none" strike="noStrike" cap="none">
                <a:solidFill>
                  <a:schemeClr val="dk1"/>
                </a:solidFill>
                <a:latin typeface="Avenir"/>
                <a:ea typeface="Avenir"/>
                <a:cs typeface="Avenir"/>
                <a:sym typeface="Avenir"/>
              </a:defRPr>
            </a:lvl3pPr>
            <a:lvl4pPr marL="1828800" marR="0" lvl="3"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4pPr>
            <a:lvl5pPr marL="2286000" marR="0" lvl="4" indent="-317500" algn="l" rtl="0">
              <a:lnSpc>
                <a:spcPct val="90000"/>
              </a:lnSpc>
              <a:spcBef>
                <a:spcPts val="500"/>
              </a:spcBef>
              <a:spcAft>
                <a:spcPts val="0"/>
              </a:spcAft>
              <a:buClr>
                <a:srgbClr val="33ABF1"/>
              </a:buClr>
              <a:buSzPts val="14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3" name="Google Shape;273;p3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D8D8D"/>
                </a:solidFill>
                <a:latin typeface="Avenir"/>
                <a:ea typeface="Avenir"/>
                <a:cs typeface="Avenir"/>
                <a:sym typeface="Avenir"/>
              </a:defRPr>
            </a:lvl9pPr>
          </a:lstStyle>
          <a:p>
            <a:pPr marL="0" lvl="0" indent="0" algn="r" rtl="0">
              <a:spcBef>
                <a:spcPts val="0"/>
              </a:spcBef>
              <a:spcAft>
                <a:spcPts val="0"/>
              </a:spcAft>
              <a:buNone/>
            </a:pPr>
            <a:fld id="{00000000-1234-1234-1234-123412341234}" type="slidenum">
              <a:rPr lang="en-US"/>
              <a:t>‹#›</a:t>
            </a:fld>
            <a:endParaRPr/>
          </a:p>
        </p:txBody>
      </p:sp>
      <p:sp>
        <p:nvSpPr>
          <p:cNvPr id="274" name="Google Shape;274;p33"/>
          <p:cNvSpPr txBox="1">
            <a:spLocks noGrp="1"/>
          </p:cNvSpPr>
          <p:nvPr>
            <p:ph type="title"/>
          </p:nvPr>
        </p:nvSpPr>
        <p:spPr>
          <a:xfrm>
            <a:off x="475891" y="365125"/>
            <a:ext cx="10117347" cy="48713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800"/>
              <a:buFont typeface="Avenir"/>
              <a:buNone/>
              <a:defRPr sz="2800" b="1" i="0" u="none" strike="noStrike" cap="none">
                <a:solidFill>
                  <a:schemeClr val="dk1"/>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275" name="Google Shape;275;p33"/>
          <p:cNvPicPr preferRelativeResize="0"/>
          <p:nvPr/>
        </p:nvPicPr>
        <p:blipFill rotWithShape="1">
          <a:blip r:embed="rId15">
            <a:alphaModFix/>
          </a:blip>
          <a:srcRect/>
          <a:stretch/>
        </p:blipFill>
        <p:spPr>
          <a:xfrm>
            <a:off x="10876811" y="365125"/>
            <a:ext cx="1023089" cy="449032"/>
          </a:xfrm>
          <a:prstGeom prst="rect">
            <a:avLst/>
          </a:prstGeom>
          <a:noFill/>
          <a:ln>
            <a:noFill/>
          </a:ln>
        </p:spPr>
      </p:pic>
      <p:cxnSp>
        <p:nvCxnSpPr>
          <p:cNvPr id="276" name="Google Shape;276;p33"/>
          <p:cNvCxnSpPr/>
          <p:nvPr/>
        </p:nvCxnSpPr>
        <p:spPr>
          <a:xfrm rot="10800000" flipH="1">
            <a:off x="475890" y="6339727"/>
            <a:ext cx="11415382" cy="8749"/>
          </a:xfrm>
          <a:prstGeom prst="straightConnector1">
            <a:avLst/>
          </a:prstGeom>
          <a:noFill/>
          <a:ln w="12700" cap="flat" cmpd="sng">
            <a:solidFill>
              <a:schemeClr val="lt2"/>
            </a:solidFill>
            <a:prstDash val="solid"/>
            <a:miter lim="800000"/>
            <a:headEnd type="none" w="sm" len="sm"/>
            <a:tailEnd type="none" w="sm" len="sm"/>
          </a:ln>
        </p:spPr>
      </p:cxnSp>
      <p:sp>
        <p:nvSpPr>
          <p:cNvPr id="277" name="Google Shape;277;p33"/>
          <p:cNvSpPr txBox="1"/>
          <p:nvPr/>
        </p:nvSpPr>
        <p:spPr>
          <a:xfrm>
            <a:off x="475890" y="6475378"/>
            <a:ext cx="4426310" cy="2792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8D8D8D"/>
                </a:solidFill>
                <a:latin typeface="Avenir"/>
                <a:ea typeface="Avenir"/>
                <a:cs typeface="Avenir"/>
                <a:sym typeface="Avenir"/>
              </a:rPr>
              <a:t>   info@starschema.com               starschema.com  </a:t>
            </a:r>
            <a:endParaRPr sz="1400" b="0" i="0" u="none" strike="noStrike" cap="none">
              <a:solidFill>
                <a:srgbClr val="000000"/>
              </a:solidFill>
              <a:latin typeface="Arial"/>
              <a:ea typeface="Arial"/>
              <a:cs typeface="Arial"/>
              <a:sym typeface="Arial"/>
            </a:endParaRPr>
          </a:p>
        </p:txBody>
      </p:sp>
      <p:sp>
        <p:nvSpPr>
          <p:cNvPr id="278" name="Google Shape;278;p33"/>
          <p:cNvSpPr/>
          <p:nvPr/>
        </p:nvSpPr>
        <p:spPr>
          <a:xfrm>
            <a:off x="475890" y="6556247"/>
            <a:ext cx="136525" cy="11041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33"/>
          <p:cNvSpPr/>
          <p:nvPr/>
        </p:nvSpPr>
        <p:spPr>
          <a:xfrm>
            <a:off x="2396066" y="6556247"/>
            <a:ext cx="114300" cy="114300"/>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32.jp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scikit-learn.org/stab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
          <p:cNvSpPr/>
          <p:nvPr/>
        </p:nvSpPr>
        <p:spPr>
          <a:xfrm>
            <a:off x="0" y="0"/>
            <a:ext cx="12192000"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89" name="Google Shape;389;p1"/>
          <p:cNvPicPr preferRelativeResize="0"/>
          <p:nvPr/>
        </p:nvPicPr>
        <p:blipFill rotWithShape="1">
          <a:blip r:embed="rId3">
            <a:alphaModFix/>
          </a:blip>
          <a:srcRect/>
          <a:stretch/>
        </p:blipFill>
        <p:spPr>
          <a:xfrm>
            <a:off x="0" y="552185"/>
            <a:ext cx="12192000" cy="5737412"/>
          </a:xfrm>
          <a:prstGeom prst="rect">
            <a:avLst/>
          </a:prstGeom>
          <a:noFill/>
          <a:ln>
            <a:noFill/>
          </a:ln>
        </p:spPr>
      </p:pic>
      <p:pic>
        <p:nvPicPr>
          <p:cNvPr id="390" name="Google Shape;390;p1"/>
          <p:cNvPicPr preferRelativeResize="0"/>
          <p:nvPr/>
        </p:nvPicPr>
        <p:blipFill rotWithShape="1">
          <a:blip r:embed="rId4">
            <a:alphaModFix/>
          </a:blip>
          <a:srcRect/>
          <a:stretch/>
        </p:blipFill>
        <p:spPr>
          <a:xfrm>
            <a:off x="780185" y="1602469"/>
            <a:ext cx="3436039" cy="1505680"/>
          </a:xfrm>
          <a:prstGeom prst="rect">
            <a:avLst/>
          </a:prstGeom>
          <a:noFill/>
          <a:ln>
            <a:noFill/>
          </a:ln>
        </p:spPr>
      </p:pic>
      <p:sp>
        <p:nvSpPr>
          <p:cNvPr id="391" name="Google Shape;391;p1"/>
          <p:cNvSpPr txBox="1"/>
          <p:nvPr/>
        </p:nvSpPr>
        <p:spPr>
          <a:xfrm>
            <a:off x="199017" y="3238116"/>
            <a:ext cx="6536973" cy="276263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800"/>
              <a:buFont typeface="Avenir"/>
              <a:buNone/>
            </a:pPr>
            <a:r>
              <a:rPr lang="en-US" sz="4800" b="1" i="0" u="none" strike="noStrike" cap="none" dirty="0">
                <a:solidFill>
                  <a:schemeClr val="lt1"/>
                </a:solidFill>
                <a:latin typeface="Avenir"/>
                <a:ea typeface="Avenir"/>
                <a:cs typeface="Avenir"/>
                <a:sym typeface="Avenir"/>
              </a:rPr>
              <a:t>Fundamental Ideas of Machine Learning </a:t>
            </a:r>
            <a:endParaRPr dirty="0"/>
          </a:p>
          <a:p>
            <a:pPr marL="0" marR="0" lvl="0" indent="0" algn="l" rtl="0">
              <a:lnSpc>
                <a:spcPct val="90000"/>
              </a:lnSpc>
              <a:spcBef>
                <a:spcPts val="0"/>
              </a:spcBef>
              <a:spcAft>
                <a:spcPts val="0"/>
              </a:spcAft>
              <a:buClr>
                <a:schemeClr val="lt1"/>
              </a:buClr>
              <a:buSzPts val="4800"/>
              <a:buFont typeface="Avenir"/>
              <a:buNone/>
            </a:pPr>
            <a:r>
              <a:rPr lang="en-US" sz="4800" b="1" i="0" u="none" strike="noStrike" cap="none" dirty="0">
                <a:solidFill>
                  <a:schemeClr val="lt1"/>
                </a:solidFill>
                <a:latin typeface="Avenir"/>
                <a:ea typeface="Avenir"/>
                <a:cs typeface="Avenir"/>
                <a:sym typeface="Avenir"/>
              </a:rPr>
              <a:t>Regression</a:t>
            </a:r>
            <a:endParaRPr sz="4800" b="1" i="0" u="none" strike="noStrike" cap="none" dirty="0">
              <a:solidFill>
                <a:schemeClr val="lt1"/>
              </a:solidFill>
              <a:latin typeface="Avenir"/>
              <a:ea typeface="Avenir"/>
              <a:cs typeface="Avenir"/>
              <a:sym typeface="Avenir"/>
            </a:endParaRPr>
          </a:p>
          <a:p>
            <a:pPr marL="0" marR="0" lvl="0" indent="0" algn="l" rtl="0">
              <a:lnSpc>
                <a:spcPct val="90000"/>
              </a:lnSpc>
              <a:spcBef>
                <a:spcPts val="0"/>
              </a:spcBef>
              <a:spcAft>
                <a:spcPts val="0"/>
              </a:spcAft>
              <a:buClr>
                <a:schemeClr val="lt1"/>
              </a:buClr>
              <a:buSzPts val="2800"/>
              <a:buFont typeface="Avenir"/>
              <a:buNone/>
            </a:pPr>
            <a:r>
              <a:rPr lang="en-US" sz="2800" b="1" i="0" u="none" strike="noStrike" cap="none" dirty="0">
                <a:solidFill>
                  <a:schemeClr val="lt1"/>
                </a:solidFill>
                <a:latin typeface="Avenir"/>
                <a:ea typeface="Avenir"/>
                <a:cs typeface="Avenir"/>
                <a:sym typeface="Avenir"/>
              </a:rPr>
              <a:t>Berta </a:t>
            </a:r>
            <a:r>
              <a:rPr lang="en-US" sz="2800" b="1" i="0" u="none" strike="noStrike" cap="none" dirty="0" err="1">
                <a:solidFill>
                  <a:schemeClr val="lt1"/>
                </a:solidFill>
                <a:latin typeface="Avenir"/>
                <a:ea typeface="Avenir"/>
                <a:cs typeface="Avenir"/>
                <a:sym typeface="Avenir"/>
              </a:rPr>
              <a:t>Böjt</a:t>
            </a:r>
            <a:r>
              <a:rPr lang="hu-HU" sz="2800" b="1" i="0" u="none" strike="noStrike" cap="none" dirty="0">
                <a:solidFill>
                  <a:schemeClr val="lt1"/>
                </a:solidFill>
                <a:latin typeface="Avenir"/>
                <a:ea typeface="Avenir"/>
                <a:cs typeface="Avenir"/>
                <a:sym typeface="Avenir"/>
              </a:rPr>
              <a:t>e</a:t>
            </a:r>
            <a:endParaRPr sz="1400" b="0" i="0" u="none" strike="noStrike" cap="none" dirty="0">
              <a:solidFill>
                <a:srgbClr val="000000"/>
              </a:solidFill>
              <a:latin typeface="Arial"/>
              <a:ea typeface="Arial"/>
              <a:cs typeface="Arial"/>
              <a:sym typeface="Arial"/>
            </a:endParaRPr>
          </a:p>
        </p:txBody>
      </p:sp>
      <p:pic>
        <p:nvPicPr>
          <p:cNvPr id="392" name="Google Shape;392;p1"/>
          <p:cNvPicPr preferRelativeResize="0"/>
          <p:nvPr/>
        </p:nvPicPr>
        <p:blipFill rotWithShape="1">
          <a:blip r:embed="rId5">
            <a:alphaModFix/>
          </a:blip>
          <a:srcRect/>
          <a:stretch/>
        </p:blipFill>
        <p:spPr>
          <a:xfrm>
            <a:off x="7054762" y="3108149"/>
            <a:ext cx="2298700" cy="1574800"/>
          </a:xfrm>
          <a:prstGeom prst="rect">
            <a:avLst/>
          </a:prstGeom>
          <a:noFill/>
          <a:ln>
            <a:noFill/>
          </a:ln>
        </p:spPr>
      </p:pic>
      <p:sp>
        <p:nvSpPr>
          <p:cNvPr id="393" name="Google Shape;393;p1"/>
          <p:cNvSpPr txBox="1"/>
          <p:nvPr/>
        </p:nvSpPr>
        <p:spPr>
          <a:xfrm>
            <a:off x="6735990" y="3323233"/>
            <a:ext cx="1064059" cy="486768"/>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1800"/>
              <a:buFont typeface="Avenir"/>
              <a:buNone/>
            </a:pPr>
            <a:r>
              <a:rPr lang="en-US" sz="1800" b="0" i="0" u="none" strike="noStrike" cap="none">
                <a:solidFill>
                  <a:schemeClr val="lt1"/>
                </a:solidFill>
                <a:latin typeface="Avenir"/>
                <a:ea typeface="Avenir"/>
                <a:cs typeface="Avenir"/>
                <a:sym typeface="Avenir"/>
              </a:rPr>
              <a:t>16 MPH</a:t>
            </a:r>
            <a:endParaRPr sz="1400" b="0" i="0" u="none" strike="noStrike" cap="none">
              <a:solidFill>
                <a:srgbClr val="000000"/>
              </a:solidFill>
              <a:latin typeface="Arial"/>
              <a:ea typeface="Arial"/>
              <a:cs typeface="Arial"/>
              <a:sym typeface="Arial"/>
            </a:endParaRPr>
          </a:p>
        </p:txBody>
      </p:sp>
      <p:sp>
        <p:nvSpPr>
          <p:cNvPr id="394" name="Google Shape;394;p1"/>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pic>
        <p:nvPicPr>
          <p:cNvPr id="736" name="Google Shape;736;p13"/>
          <p:cNvPicPr preferRelativeResize="0"/>
          <p:nvPr/>
        </p:nvPicPr>
        <p:blipFill rotWithShape="1">
          <a:blip r:embed="rId3">
            <a:alphaModFix/>
          </a:blip>
          <a:srcRect/>
          <a:stretch/>
        </p:blipFill>
        <p:spPr>
          <a:xfrm>
            <a:off x="7339313" y="1011992"/>
            <a:ext cx="4072651" cy="1518207"/>
          </a:xfrm>
          <a:prstGeom prst="rect">
            <a:avLst/>
          </a:prstGeom>
          <a:noFill/>
          <a:ln>
            <a:noFill/>
          </a:ln>
        </p:spPr>
      </p:pic>
      <p:sp>
        <p:nvSpPr>
          <p:cNvPr id="737" name="Google Shape;737;p13"/>
          <p:cNvSpPr/>
          <p:nvPr/>
        </p:nvSpPr>
        <p:spPr>
          <a:xfrm>
            <a:off x="6932450" y="2461275"/>
            <a:ext cx="4886400" cy="3814800"/>
          </a:xfrm>
          <a:prstGeom prst="rect">
            <a:avLst/>
          </a:prstGeom>
          <a:noFill/>
          <a:ln w="38100" cap="flat" cmpd="sng">
            <a:solidFill>
              <a:srgbClr val="334CB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3"/>
          <p:cNvSpPr txBox="1">
            <a:spLocks noGrp="1"/>
          </p:cNvSpPr>
          <p:nvPr>
            <p:ph type="title"/>
          </p:nvPr>
        </p:nvSpPr>
        <p:spPr>
          <a:xfrm>
            <a:off x="475890" y="365125"/>
            <a:ext cx="10222500" cy="487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769F9"/>
              </a:buClr>
              <a:buSzPts val="4400"/>
              <a:buFont typeface="Avenir"/>
              <a:buNone/>
            </a:pPr>
            <a:r>
              <a:rPr lang="en-US"/>
              <a:t>Linear Regression</a:t>
            </a:r>
            <a:endParaRPr/>
          </a:p>
        </p:txBody>
      </p:sp>
      <p:sp>
        <p:nvSpPr>
          <p:cNvPr id="739" name="Google Shape;739;p13"/>
          <p:cNvSpPr txBox="1"/>
          <p:nvPr/>
        </p:nvSpPr>
        <p:spPr>
          <a:xfrm>
            <a:off x="475900" y="1314225"/>
            <a:ext cx="5808300" cy="49446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50000"/>
              </a:lnSpc>
              <a:spcBef>
                <a:spcPts val="0"/>
              </a:spcBef>
              <a:spcAft>
                <a:spcPts val="0"/>
              </a:spcAft>
              <a:buClr>
                <a:srgbClr val="33ABF1"/>
              </a:buClr>
              <a:buSzPts val="2000"/>
              <a:buFont typeface="Arial"/>
              <a:buChar char="•"/>
            </a:pPr>
            <a:r>
              <a:rPr lang="en-US" sz="2000" b="0" i="0" u="none" strike="noStrike" cap="none">
                <a:solidFill>
                  <a:srgbClr val="323232"/>
                </a:solidFill>
                <a:latin typeface="Avenir"/>
                <a:ea typeface="Avenir"/>
                <a:cs typeface="Avenir"/>
                <a:sym typeface="Avenir"/>
              </a:rPr>
              <a:t>Fits the “best”  line (/plane/hyperplane) to the data </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0"/>
              </a:spcBef>
              <a:spcAft>
                <a:spcPts val="0"/>
              </a:spcAft>
              <a:buClr>
                <a:srgbClr val="33ABF1"/>
              </a:buClr>
              <a:buSzPts val="2000"/>
              <a:buFont typeface="Arial"/>
              <a:buChar char="•"/>
            </a:pPr>
            <a:r>
              <a:rPr lang="en-US" sz="2000" b="0" i="0" u="none" strike="noStrike" cap="none">
                <a:solidFill>
                  <a:srgbClr val="323232"/>
                </a:solidFill>
                <a:latin typeface="Avenir"/>
                <a:ea typeface="Avenir"/>
                <a:cs typeface="Avenir"/>
                <a:sym typeface="Avenir"/>
              </a:rPr>
              <a:t>Best: maximizes R-squared - shows what percentage of the variance in the dependent variable is explained by the model</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1000"/>
              </a:spcBef>
              <a:spcAft>
                <a:spcPts val="0"/>
              </a:spcAft>
              <a:buClr>
                <a:srgbClr val="33ABF1"/>
              </a:buClr>
              <a:buSzPts val="2000"/>
              <a:buFont typeface="Arial"/>
              <a:buChar char="•"/>
            </a:pPr>
            <a:r>
              <a:rPr lang="en-US" sz="2000" b="0" i="0" u="none" strike="noStrike" cap="none">
                <a:solidFill>
                  <a:srgbClr val="323232"/>
                </a:solidFill>
                <a:latin typeface="Avenir"/>
                <a:ea typeface="Avenir"/>
                <a:cs typeface="Avenir"/>
                <a:sym typeface="Avenir"/>
              </a:rPr>
              <a:t>Representation: </a:t>
            </a:r>
            <a:r>
              <a:rPr lang="en-US" sz="2000" b="1" i="0" u="none" strike="noStrike" cap="none">
                <a:solidFill>
                  <a:srgbClr val="323232"/>
                </a:solidFill>
                <a:latin typeface="Avenir"/>
                <a:ea typeface="Avenir"/>
                <a:cs typeface="Avenir"/>
                <a:sym typeface="Avenir"/>
              </a:rPr>
              <a:t>linear combinations</a:t>
            </a:r>
            <a:r>
              <a:rPr lang="en-US" sz="2000" b="0" i="0" u="none" strike="noStrike" cap="none">
                <a:solidFill>
                  <a:srgbClr val="323232"/>
                </a:solidFill>
                <a:latin typeface="Avenir"/>
                <a:ea typeface="Avenir"/>
                <a:cs typeface="Avenir"/>
                <a:sym typeface="Avenir"/>
              </a:rPr>
              <a:t> of variables</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1000"/>
              </a:spcBef>
              <a:spcAft>
                <a:spcPts val="0"/>
              </a:spcAft>
              <a:buClr>
                <a:srgbClr val="33ABF1"/>
              </a:buClr>
              <a:buSzPts val="2000"/>
              <a:buFont typeface="Arial"/>
              <a:buChar char="•"/>
            </a:pPr>
            <a:r>
              <a:rPr lang="en-US" sz="2000" b="0" i="0" u="none" strike="noStrike" cap="none">
                <a:solidFill>
                  <a:srgbClr val="323232"/>
                </a:solidFill>
                <a:latin typeface="Avenir"/>
                <a:ea typeface="Avenir"/>
                <a:cs typeface="Avenir"/>
                <a:sym typeface="Avenir"/>
              </a:rPr>
              <a:t>Evaluation: </a:t>
            </a:r>
            <a:r>
              <a:rPr lang="en-US" sz="2000" b="1" i="0" u="none" strike="noStrike" cap="none">
                <a:solidFill>
                  <a:srgbClr val="323232"/>
                </a:solidFill>
                <a:latin typeface="Avenir"/>
                <a:ea typeface="Avenir"/>
                <a:cs typeface="Avenir"/>
                <a:sym typeface="Avenir"/>
              </a:rPr>
              <a:t>R-squared</a:t>
            </a:r>
            <a:r>
              <a:rPr lang="en-US" sz="2000" b="0" i="0" u="none" strike="noStrike" cap="none">
                <a:solidFill>
                  <a:srgbClr val="323232"/>
                </a:solidFill>
                <a:latin typeface="Avenir"/>
                <a:ea typeface="Avenir"/>
                <a:cs typeface="Avenir"/>
                <a:sym typeface="Avenir"/>
              </a:rPr>
              <a:t> (=MSE); other options are also feasible</a:t>
            </a:r>
            <a:endParaRPr sz="1400" b="0" i="0" u="none" strike="noStrike" cap="none">
              <a:solidFill>
                <a:srgbClr val="000000"/>
              </a:solidFill>
              <a:latin typeface="Arial"/>
              <a:ea typeface="Arial"/>
              <a:cs typeface="Arial"/>
              <a:sym typeface="Arial"/>
            </a:endParaRPr>
          </a:p>
          <a:p>
            <a:pPr marL="228600" marR="0" lvl="0" indent="-228600" algn="l" rtl="0">
              <a:lnSpc>
                <a:spcPct val="150000"/>
              </a:lnSpc>
              <a:spcBef>
                <a:spcPts val="1000"/>
              </a:spcBef>
              <a:spcAft>
                <a:spcPts val="0"/>
              </a:spcAft>
              <a:buClr>
                <a:srgbClr val="33ABF1"/>
              </a:buClr>
              <a:buSzPts val="2000"/>
              <a:buFont typeface="Arial"/>
              <a:buChar char="•"/>
            </a:pPr>
            <a:r>
              <a:rPr lang="en-US" sz="2000" b="0" i="0" u="none" strike="noStrike" cap="none">
                <a:solidFill>
                  <a:srgbClr val="323232"/>
                </a:solidFill>
                <a:latin typeface="Avenir"/>
                <a:ea typeface="Avenir"/>
                <a:cs typeface="Avenir"/>
                <a:sym typeface="Avenir"/>
              </a:rPr>
              <a:t>Optimization: </a:t>
            </a:r>
            <a:r>
              <a:rPr lang="en-US" sz="2000" b="1" i="0" u="none" strike="noStrike" cap="none">
                <a:solidFill>
                  <a:srgbClr val="323232"/>
                </a:solidFill>
                <a:latin typeface="Avenir"/>
                <a:ea typeface="Avenir"/>
                <a:cs typeface="Avenir"/>
                <a:sym typeface="Avenir"/>
              </a:rPr>
              <a:t>closed formula</a:t>
            </a:r>
            <a:r>
              <a:rPr lang="en-US" sz="2000" b="0" i="0" u="none" strike="noStrike" cap="none">
                <a:solidFill>
                  <a:srgbClr val="323232"/>
                </a:solidFill>
                <a:latin typeface="Avenir"/>
                <a:ea typeface="Avenir"/>
                <a:cs typeface="Avenir"/>
                <a:sym typeface="Avenir"/>
              </a:rPr>
              <a:t> for MSE, gradient descent for other measures</a:t>
            </a:r>
            <a:endParaRPr sz="1400" b="0" i="0" u="none" strike="noStrike" cap="none">
              <a:solidFill>
                <a:srgbClr val="000000"/>
              </a:solidFill>
              <a:latin typeface="Arial"/>
              <a:ea typeface="Arial"/>
              <a:cs typeface="Arial"/>
              <a:sym typeface="Arial"/>
            </a:endParaRPr>
          </a:p>
        </p:txBody>
      </p:sp>
      <p:pic>
        <p:nvPicPr>
          <p:cNvPr id="740" name="Google Shape;740;p13"/>
          <p:cNvPicPr preferRelativeResize="0"/>
          <p:nvPr/>
        </p:nvPicPr>
        <p:blipFill rotWithShape="1">
          <a:blip r:embed="rId4">
            <a:alphaModFix/>
          </a:blip>
          <a:srcRect l="14272" t="17205" r="17699" b="11787"/>
          <a:stretch/>
        </p:blipFill>
        <p:spPr>
          <a:xfrm>
            <a:off x="7095350" y="2595537"/>
            <a:ext cx="4560600" cy="3546271"/>
          </a:xfrm>
          <a:prstGeom prst="rect">
            <a:avLst/>
          </a:prstGeom>
          <a:noFill/>
          <a:ln>
            <a:noFill/>
          </a:ln>
        </p:spPr>
      </p:pic>
      <p:sp>
        <p:nvSpPr>
          <p:cNvPr id="741" name="Google Shape;741;p1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14"/>
          <p:cNvPicPr preferRelativeResize="0"/>
          <p:nvPr/>
        </p:nvPicPr>
        <p:blipFill rotWithShape="1">
          <a:blip r:embed="rId3">
            <a:alphaModFix/>
          </a:blip>
          <a:srcRect/>
          <a:stretch/>
        </p:blipFill>
        <p:spPr>
          <a:xfrm>
            <a:off x="1552550" y="252425"/>
            <a:ext cx="7790670" cy="6051500"/>
          </a:xfrm>
          <a:prstGeom prst="rect">
            <a:avLst/>
          </a:prstGeom>
          <a:noFill/>
          <a:ln>
            <a:noFill/>
          </a:ln>
        </p:spPr>
      </p:pic>
      <p:sp>
        <p:nvSpPr>
          <p:cNvPr id="748" name="Google Shape;748;p14"/>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13"/>
          <p:cNvSpPr txBox="1">
            <a:spLocks noGrp="1"/>
          </p:cNvSpPr>
          <p:nvPr>
            <p:ph type="title"/>
          </p:nvPr>
        </p:nvSpPr>
        <p:spPr>
          <a:xfrm>
            <a:off x="475890" y="365125"/>
            <a:ext cx="10222500" cy="487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769F9"/>
              </a:buClr>
              <a:buSzPts val="4400"/>
              <a:buFont typeface="Avenir"/>
              <a:buNone/>
            </a:pPr>
            <a:r>
              <a:rPr lang="hu-HU" dirty="0"/>
              <a:t>Python </a:t>
            </a:r>
            <a:r>
              <a:rPr lang="hu-HU" dirty="0" err="1"/>
              <a:t>resources</a:t>
            </a:r>
            <a:r>
              <a:rPr lang="hu-HU" dirty="0"/>
              <a:t> </a:t>
            </a:r>
            <a:r>
              <a:rPr lang="hu-HU" dirty="0" err="1"/>
              <a:t>you</a:t>
            </a:r>
            <a:r>
              <a:rPr lang="hu-HU" dirty="0"/>
              <a:t> </a:t>
            </a:r>
            <a:r>
              <a:rPr lang="hu-HU" dirty="0" err="1"/>
              <a:t>need</a:t>
            </a:r>
            <a:r>
              <a:rPr lang="hu-HU" dirty="0"/>
              <a:t> </a:t>
            </a:r>
            <a:r>
              <a:rPr lang="hu-HU" dirty="0" err="1"/>
              <a:t>for</a:t>
            </a:r>
            <a:r>
              <a:rPr lang="hu-HU" dirty="0"/>
              <a:t> </a:t>
            </a:r>
            <a:r>
              <a:rPr lang="hu-HU" dirty="0" err="1"/>
              <a:t>solving</a:t>
            </a:r>
            <a:r>
              <a:rPr lang="hu-HU" dirty="0"/>
              <a:t> </a:t>
            </a:r>
            <a:r>
              <a:rPr lang="hu-HU" dirty="0" err="1"/>
              <a:t>the</a:t>
            </a:r>
            <a:r>
              <a:rPr lang="hu-HU" dirty="0"/>
              <a:t> </a:t>
            </a:r>
            <a:r>
              <a:rPr lang="hu-HU" dirty="0" err="1"/>
              <a:t>modeling</a:t>
            </a:r>
            <a:endParaRPr dirty="0"/>
          </a:p>
        </p:txBody>
      </p:sp>
      <p:sp>
        <p:nvSpPr>
          <p:cNvPr id="741" name="Google Shape;741;p1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2" name="Google Shape;659;p12">
            <a:extLst>
              <a:ext uri="{FF2B5EF4-FFF2-40B4-BE49-F238E27FC236}">
                <a16:creationId xmlns:a16="http://schemas.microsoft.com/office/drawing/2014/main" id="{6B6E09D6-950D-DD3F-5AF7-40D3F5A38117}"/>
              </a:ext>
            </a:extLst>
          </p:cNvPr>
          <p:cNvSpPr txBox="1">
            <a:spLocks noGrp="1"/>
          </p:cNvSpPr>
          <p:nvPr>
            <p:ph type="body" idx="1"/>
          </p:nvPr>
        </p:nvSpPr>
        <p:spPr>
          <a:xfrm>
            <a:off x="475890" y="3090334"/>
            <a:ext cx="3190178" cy="2836333"/>
          </a:xfrm>
          <a:prstGeom prst="rect">
            <a:avLst/>
          </a:prstGeom>
          <a:noFill/>
          <a:ln>
            <a:noFill/>
          </a:ln>
        </p:spPr>
        <p:txBody>
          <a:bodyPr spcFirstLastPara="1" wrap="square" lIns="91425" tIns="45700" rIns="91425" bIns="45700" numCol="1" anchor="t" anchorCtr="0">
            <a:normAutofit fontScale="92500" lnSpcReduction="10000"/>
          </a:bodyPr>
          <a:lstStyle/>
          <a:p>
            <a:pPr marL="228600" indent="-228600">
              <a:buSzPts val="2000"/>
            </a:pPr>
            <a:r>
              <a:rPr lang="hu-HU" dirty="0" err="1"/>
              <a:t>Pandas</a:t>
            </a:r>
            <a:r>
              <a:rPr lang="hu-HU" dirty="0"/>
              <a:t> </a:t>
            </a:r>
            <a:r>
              <a:rPr lang="hu-HU" dirty="0" err="1"/>
              <a:t>level</a:t>
            </a:r>
            <a:r>
              <a:rPr lang="hu-HU" dirty="0"/>
              <a:t>:</a:t>
            </a:r>
          </a:p>
          <a:p>
            <a:pPr marL="685800" lvl="1" indent="-228600">
              <a:spcBef>
                <a:spcPts val="1000"/>
              </a:spcBef>
              <a:buSzPts val="2000"/>
            </a:pPr>
            <a:r>
              <a:rPr lang="hu-HU" dirty="0" err="1"/>
              <a:t>Pd.read_csv</a:t>
            </a:r>
            <a:endParaRPr lang="hu-HU" dirty="0"/>
          </a:p>
          <a:p>
            <a:pPr marL="685800" lvl="1" indent="-228600">
              <a:spcBef>
                <a:spcPts val="1000"/>
              </a:spcBef>
              <a:buSzPts val="2000"/>
            </a:pPr>
            <a:r>
              <a:rPr lang="hu-HU" dirty="0" err="1"/>
              <a:t>Pd.get_dummies</a:t>
            </a:r>
            <a:endParaRPr lang="hu-HU" dirty="0"/>
          </a:p>
          <a:p>
            <a:pPr marL="228600" indent="-228600">
              <a:buSzPts val="2000"/>
            </a:pPr>
            <a:r>
              <a:rPr lang="hu-HU" dirty="0" err="1"/>
              <a:t>Dataframe</a:t>
            </a:r>
            <a:r>
              <a:rPr lang="hu-HU" dirty="0"/>
              <a:t> </a:t>
            </a:r>
            <a:r>
              <a:rPr lang="hu-HU" dirty="0" err="1"/>
              <a:t>level</a:t>
            </a:r>
            <a:r>
              <a:rPr lang="hu-HU" dirty="0"/>
              <a:t>:</a:t>
            </a:r>
          </a:p>
          <a:p>
            <a:pPr marL="685800" lvl="1" indent="-228600">
              <a:spcBef>
                <a:spcPts val="1000"/>
              </a:spcBef>
              <a:buSzPts val="2000"/>
            </a:pPr>
            <a:r>
              <a:rPr lang="hu-HU" dirty="0" err="1"/>
              <a:t>Df.Describe</a:t>
            </a:r>
            <a:endParaRPr lang="hu-HU" dirty="0"/>
          </a:p>
          <a:p>
            <a:pPr marL="685800" lvl="1" indent="-228600">
              <a:spcBef>
                <a:spcPts val="1000"/>
              </a:spcBef>
              <a:buSzPts val="2000"/>
            </a:pPr>
            <a:r>
              <a:rPr lang="hu-HU" dirty="0" err="1"/>
              <a:t>Df.drop</a:t>
            </a:r>
            <a:endParaRPr lang="hu-HU" dirty="0"/>
          </a:p>
          <a:p>
            <a:pPr marL="685800" lvl="1" indent="-228600">
              <a:spcBef>
                <a:spcPts val="1000"/>
              </a:spcBef>
              <a:buSzPts val="2000"/>
            </a:pPr>
            <a:r>
              <a:rPr lang="hu-HU" dirty="0" err="1"/>
              <a:t>Df.merge</a:t>
            </a:r>
            <a:endParaRPr lang="hu-HU" dirty="0"/>
          </a:p>
          <a:p>
            <a:pPr marL="685800" lvl="1" indent="-228600">
              <a:spcBef>
                <a:spcPts val="1000"/>
              </a:spcBef>
              <a:buSzPts val="2000"/>
            </a:pPr>
            <a:r>
              <a:rPr lang="hu-HU" dirty="0" err="1"/>
              <a:t>Df.shape</a:t>
            </a:r>
            <a:endParaRPr lang="hu-HU" dirty="0"/>
          </a:p>
        </p:txBody>
      </p:sp>
      <p:sp>
        <p:nvSpPr>
          <p:cNvPr id="3" name="Google Shape;659;p12">
            <a:extLst>
              <a:ext uri="{FF2B5EF4-FFF2-40B4-BE49-F238E27FC236}">
                <a16:creationId xmlns:a16="http://schemas.microsoft.com/office/drawing/2014/main" id="{378E5F71-E89E-62B7-8B1F-6FC3D9845624}"/>
              </a:ext>
            </a:extLst>
          </p:cNvPr>
          <p:cNvSpPr txBox="1">
            <a:spLocks/>
          </p:cNvSpPr>
          <p:nvPr/>
        </p:nvSpPr>
        <p:spPr>
          <a:xfrm>
            <a:off x="475889" y="1117600"/>
            <a:ext cx="11424009" cy="1371600"/>
          </a:xfrm>
          <a:prstGeom prst="rect">
            <a:avLst/>
          </a:prstGeom>
          <a:noFill/>
          <a:ln>
            <a:noFill/>
          </a:ln>
        </p:spPr>
        <p:txBody>
          <a:bodyPr spcFirstLastPara="1" wrap="square" lIns="91425" tIns="45700" rIns="91425" bIns="45700" numCol="1"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33ABF1"/>
              </a:buClr>
              <a:buSzPts val="18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500"/>
              </a:spcBef>
              <a:spcAft>
                <a:spcPts val="0"/>
              </a:spcAft>
              <a:buClr>
                <a:srgbClr val="33ABF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42900" algn="l" rtl="0">
              <a:lnSpc>
                <a:spcPct val="90000"/>
              </a:lnSpc>
              <a:spcBef>
                <a:spcPts val="500"/>
              </a:spcBef>
              <a:spcAft>
                <a:spcPts val="0"/>
              </a:spcAft>
              <a:buClr>
                <a:srgbClr val="33ABF1"/>
              </a:buClr>
              <a:buSzPts val="1800"/>
              <a:buFont typeface="Arial"/>
              <a:buChar char="•"/>
              <a:defRPr sz="16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rgbClr val="33ABF1"/>
              </a:buClr>
              <a:buSzPts val="1800"/>
              <a:buFont typeface="Arial"/>
              <a:buChar char="•"/>
              <a:defRPr sz="14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rgbClr val="33ABF1"/>
              </a:buClr>
              <a:buSzPts val="18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buSzPts val="2000"/>
            </a:pPr>
            <a:r>
              <a:rPr lang="hu-HU" sz="2400" dirty="0" err="1"/>
              <a:t>Packages</a:t>
            </a:r>
            <a:r>
              <a:rPr lang="hu-HU" sz="2400" dirty="0"/>
              <a:t>: </a:t>
            </a:r>
          </a:p>
          <a:p>
            <a:pPr marL="685800" lvl="1" indent="-228600">
              <a:spcBef>
                <a:spcPts val="0"/>
              </a:spcBef>
              <a:buSzPts val="2000"/>
            </a:pPr>
            <a:r>
              <a:rPr lang="hu-HU" sz="2000" dirty="0" err="1">
                <a:hlinkClick r:id="rId3"/>
              </a:rPr>
              <a:t>Pandas</a:t>
            </a:r>
            <a:endParaRPr lang="hu-HU" sz="2000" dirty="0"/>
          </a:p>
          <a:p>
            <a:pPr marL="685800" lvl="1" indent="-228600">
              <a:spcBef>
                <a:spcPts val="0"/>
              </a:spcBef>
              <a:buSzPts val="2000"/>
            </a:pPr>
            <a:r>
              <a:rPr lang="hu-HU" sz="2000" dirty="0">
                <a:hlinkClick r:id="rId4"/>
              </a:rPr>
              <a:t>Sklearn</a:t>
            </a:r>
            <a:r>
              <a:rPr lang="hu-HU" sz="2000" dirty="0"/>
              <a:t> (</a:t>
            </a:r>
            <a:r>
              <a:rPr lang="hu-HU" sz="2000" dirty="0" err="1"/>
              <a:t>scikit-learn</a:t>
            </a:r>
            <a:r>
              <a:rPr lang="hu-HU" sz="2000" dirty="0"/>
              <a:t>)</a:t>
            </a:r>
          </a:p>
        </p:txBody>
      </p:sp>
      <p:sp>
        <p:nvSpPr>
          <p:cNvPr id="4" name="Google Shape;659;p12">
            <a:extLst>
              <a:ext uri="{FF2B5EF4-FFF2-40B4-BE49-F238E27FC236}">
                <a16:creationId xmlns:a16="http://schemas.microsoft.com/office/drawing/2014/main" id="{7729BB47-DE8A-3007-E8B1-DAC69BB4D8ED}"/>
              </a:ext>
            </a:extLst>
          </p:cNvPr>
          <p:cNvSpPr txBox="1">
            <a:spLocks/>
          </p:cNvSpPr>
          <p:nvPr/>
        </p:nvSpPr>
        <p:spPr>
          <a:xfrm>
            <a:off x="7154340" y="3090334"/>
            <a:ext cx="3547534" cy="2836333"/>
          </a:xfrm>
          <a:prstGeom prst="rect">
            <a:avLst/>
          </a:prstGeom>
          <a:noFill/>
          <a:ln>
            <a:noFill/>
          </a:ln>
        </p:spPr>
        <p:txBody>
          <a:bodyPr spcFirstLastPara="1" wrap="square" lIns="91425" tIns="45700" rIns="91425" bIns="45700" numCol="1" anchor="t" anchorCtr="0">
            <a:normAutofit fontScale="850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33ABF1"/>
              </a:buClr>
              <a:buSzPts val="1800"/>
              <a:buFont typeface="Arial"/>
              <a:buChar char="•"/>
              <a:defRPr sz="2000" b="0" i="0" u="none" strike="noStrike" cap="none">
                <a:solidFill>
                  <a:schemeClr val="dk1"/>
                </a:solidFill>
                <a:latin typeface="Avenir"/>
                <a:ea typeface="Avenir"/>
                <a:cs typeface="Avenir"/>
                <a:sym typeface="Avenir"/>
              </a:defRPr>
            </a:lvl1pPr>
            <a:lvl2pPr marL="914400" marR="0" lvl="1" indent="-342900" algn="l" rtl="0">
              <a:lnSpc>
                <a:spcPct val="90000"/>
              </a:lnSpc>
              <a:spcBef>
                <a:spcPts val="500"/>
              </a:spcBef>
              <a:spcAft>
                <a:spcPts val="0"/>
              </a:spcAft>
              <a:buClr>
                <a:srgbClr val="33ABF1"/>
              </a:buClr>
              <a:buSzPts val="1800"/>
              <a:buFont typeface="Arial"/>
              <a:buChar char="•"/>
              <a:defRPr sz="1800" b="0" i="0" u="none" strike="noStrike" cap="none">
                <a:solidFill>
                  <a:schemeClr val="dk1"/>
                </a:solidFill>
                <a:latin typeface="Avenir"/>
                <a:ea typeface="Avenir"/>
                <a:cs typeface="Avenir"/>
                <a:sym typeface="Avenir"/>
              </a:defRPr>
            </a:lvl2pPr>
            <a:lvl3pPr marL="1371600" marR="0" lvl="2" indent="-342900" algn="l" rtl="0">
              <a:lnSpc>
                <a:spcPct val="90000"/>
              </a:lnSpc>
              <a:spcBef>
                <a:spcPts val="500"/>
              </a:spcBef>
              <a:spcAft>
                <a:spcPts val="0"/>
              </a:spcAft>
              <a:buClr>
                <a:srgbClr val="33ABF1"/>
              </a:buClr>
              <a:buSzPts val="1800"/>
              <a:buFont typeface="Arial"/>
              <a:buChar char="•"/>
              <a:defRPr sz="1600" b="0" i="0" u="none" strike="noStrike" cap="none">
                <a:solidFill>
                  <a:schemeClr val="dk1"/>
                </a:solidFill>
                <a:latin typeface="Avenir"/>
                <a:ea typeface="Avenir"/>
                <a:cs typeface="Avenir"/>
                <a:sym typeface="Avenir"/>
              </a:defRPr>
            </a:lvl3pPr>
            <a:lvl4pPr marL="1828800" marR="0" lvl="3" indent="-342900" algn="l" rtl="0">
              <a:lnSpc>
                <a:spcPct val="90000"/>
              </a:lnSpc>
              <a:spcBef>
                <a:spcPts val="500"/>
              </a:spcBef>
              <a:spcAft>
                <a:spcPts val="0"/>
              </a:spcAft>
              <a:buClr>
                <a:srgbClr val="33ABF1"/>
              </a:buClr>
              <a:buSzPts val="1800"/>
              <a:buFont typeface="Arial"/>
              <a:buChar char="•"/>
              <a:defRPr sz="1400" b="0" i="0" u="none" strike="noStrike" cap="none">
                <a:solidFill>
                  <a:schemeClr val="dk1"/>
                </a:solidFill>
                <a:latin typeface="Avenir"/>
                <a:ea typeface="Avenir"/>
                <a:cs typeface="Avenir"/>
                <a:sym typeface="Avenir"/>
              </a:defRPr>
            </a:lvl4pPr>
            <a:lvl5pPr marL="2286000" marR="0" lvl="4" indent="-342900" algn="l" rtl="0">
              <a:lnSpc>
                <a:spcPct val="90000"/>
              </a:lnSpc>
              <a:spcBef>
                <a:spcPts val="500"/>
              </a:spcBef>
              <a:spcAft>
                <a:spcPts val="0"/>
              </a:spcAft>
              <a:buClr>
                <a:srgbClr val="33ABF1"/>
              </a:buClr>
              <a:buSzPts val="1800"/>
              <a:buFont typeface="Arial"/>
              <a:buChar char="•"/>
              <a:defRPr sz="14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buSzPts val="2000"/>
            </a:pPr>
            <a:r>
              <a:rPr lang="hu-HU" dirty="0"/>
              <a:t>Sklearn </a:t>
            </a:r>
            <a:r>
              <a:rPr lang="hu-HU" dirty="0" err="1"/>
              <a:t>submodule</a:t>
            </a:r>
            <a:r>
              <a:rPr lang="hu-HU" dirty="0"/>
              <a:t> </a:t>
            </a:r>
            <a:r>
              <a:rPr lang="hu-HU" dirty="0" err="1"/>
              <a:t>level</a:t>
            </a:r>
            <a:r>
              <a:rPr lang="hu-HU" dirty="0"/>
              <a:t>:</a:t>
            </a:r>
          </a:p>
          <a:p>
            <a:pPr marL="685800" lvl="1" indent="-228600">
              <a:spcBef>
                <a:spcPts val="1000"/>
              </a:spcBef>
              <a:buSzPts val="2000"/>
            </a:pPr>
            <a:r>
              <a:rPr lang="hu-HU" dirty="0" err="1"/>
              <a:t>train_test_split</a:t>
            </a:r>
            <a:endParaRPr lang="hu-HU" dirty="0"/>
          </a:p>
          <a:p>
            <a:pPr marL="685800" lvl="1" indent="-228600">
              <a:spcBef>
                <a:spcPts val="1000"/>
              </a:spcBef>
              <a:buSzPts val="2000"/>
            </a:pPr>
            <a:r>
              <a:rPr lang="hu-HU" dirty="0"/>
              <a:t>r2_score</a:t>
            </a:r>
          </a:p>
          <a:p>
            <a:pPr marL="685800" lvl="1" indent="-228600">
              <a:spcBef>
                <a:spcPts val="1000"/>
              </a:spcBef>
              <a:buSzPts val="2000"/>
            </a:pPr>
            <a:r>
              <a:rPr lang="hu-HU" dirty="0" err="1"/>
              <a:t>mean_absolute_error</a:t>
            </a:r>
            <a:endParaRPr lang="hu-HU" dirty="0"/>
          </a:p>
          <a:p>
            <a:pPr marL="685800" lvl="1" indent="-228600">
              <a:spcBef>
                <a:spcPts val="1000"/>
              </a:spcBef>
              <a:buSzPts val="2000"/>
            </a:pPr>
            <a:r>
              <a:rPr lang="hu-HU" dirty="0" err="1"/>
              <a:t>mean_squared_error</a:t>
            </a:r>
            <a:endParaRPr lang="hu-HU" dirty="0"/>
          </a:p>
          <a:p>
            <a:pPr marL="685800" lvl="1" indent="-228600">
              <a:spcBef>
                <a:spcPts val="1000"/>
              </a:spcBef>
              <a:buSzPts val="2000"/>
            </a:pPr>
            <a:r>
              <a:rPr lang="hu-HU" dirty="0" err="1"/>
              <a:t>LinearRegression</a:t>
            </a:r>
            <a:endParaRPr lang="hu-HU" dirty="0"/>
          </a:p>
          <a:p>
            <a:pPr marL="228600" indent="-228600">
              <a:buSzPts val="2000"/>
            </a:pPr>
            <a:r>
              <a:rPr lang="hu-HU" dirty="0" err="1"/>
              <a:t>Model</a:t>
            </a:r>
            <a:r>
              <a:rPr lang="hu-HU" dirty="0"/>
              <a:t> </a:t>
            </a:r>
            <a:r>
              <a:rPr lang="hu-HU" dirty="0" err="1"/>
              <a:t>level</a:t>
            </a:r>
            <a:r>
              <a:rPr lang="hu-HU" dirty="0"/>
              <a:t>:</a:t>
            </a:r>
          </a:p>
          <a:p>
            <a:pPr marL="685800" lvl="1" indent="-228600">
              <a:spcBef>
                <a:spcPts val="1000"/>
              </a:spcBef>
              <a:buSzPts val="2000"/>
            </a:pPr>
            <a:r>
              <a:rPr lang="hu-HU" dirty="0" err="1"/>
              <a:t>Model.fit</a:t>
            </a:r>
            <a:endParaRPr lang="hu-HU" dirty="0"/>
          </a:p>
          <a:p>
            <a:pPr marL="685800" lvl="1" indent="-228600">
              <a:spcBef>
                <a:spcPts val="1000"/>
              </a:spcBef>
              <a:buSzPts val="2000"/>
            </a:pPr>
            <a:r>
              <a:rPr lang="hu-HU" dirty="0" err="1"/>
              <a:t>Model.predict</a:t>
            </a:r>
            <a:endParaRPr lang="hu-HU" dirty="0"/>
          </a:p>
        </p:txBody>
      </p:sp>
      <p:pic>
        <p:nvPicPr>
          <p:cNvPr id="1026" name="Picture 2" descr="pandas (software) - Wikipedia">
            <a:extLst>
              <a:ext uri="{FF2B5EF4-FFF2-40B4-BE49-F238E27FC236}">
                <a16:creationId xmlns:a16="http://schemas.microsoft.com/office/drawing/2014/main" id="{F6902956-7D7F-57C7-37ED-6A25CF5873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623" y="2262527"/>
            <a:ext cx="2455333" cy="992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ikit-learn - Wikipedia">
            <a:extLst>
              <a:ext uri="{FF2B5EF4-FFF2-40B4-BE49-F238E27FC236}">
                <a16:creationId xmlns:a16="http://schemas.microsoft.com/office/drawing/2014/main" id="{E14C69BB-5F71-BA04-706C-0D15D9273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4340" y="2060251"/>
            <a:ext cx="1913467" cy="103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81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
          <p:cNvSpPr txBox="1">
            <a:spLocks noGrp="1"/>
          </p:cNvSpPr>
          <p:nvPr>
            <p:ph type="body" idx="1"/>
          </p:nvPr>
        </p:nvSpPr>
        <p:spPr>
          <a:xfrm>
            <a:off x="6096000" y="995423"/>
            <a:ext cx="5803898" cy="5312779"/>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SzPts val="2000"/>
              <a:buChar char="•"/>
            </a:pPr>
            <a:r>
              <a:rPr lang="en-US" b="1">
                <a:solidFill>
                  <a:schemeClr val="accent1"/>
                </a:solidFill>
              </a:rPr>
              <a:t>Artificial Intelliegnce: </a:t>
            </a:r>
            <a:r>
              <a:rPr lang="en-US"/>
              <a:t>any system that perceives its environment and takes actions that maximize its chance of achieving its goals</a:t>
            </a:r>
            <a:endParaRPr/>
          </a:p>
          <a:p>
            <a:pPr marL="228600" lvl="0" indent="-228600" algn="l" rtl="0">
              <a:lnSpc>
                <a:spcPct val="90000"/>
              </a:lnSpc>
              <a:spcBef>
                <a:spcPts val="1000"/>
              </a:spcBef>
              <a:spcAft>
                <a:spcPts val="0"/>
              </a:spcAft>
              <a:buSzPts val="2000"/>
              <a:buChar char="•"/>
            </a:pPr>
            <a:r>
              <a:rPr lang="en-US" b="1">
                <a:solidFill>
                  <a:schemeClr val="accent1"/>
                </a:solidFill>
              </a:rPr>
              <a:t>Machine Learning: </a:t>
            </a:r>
            <a:r>
              <a:rPr lang="en-US"/>
              <a:t>computer algorithms that automatically improve their own performance with additional data/experience</a:t>
            </a:r>
            <a:endParaRPr/>
          </a:p>
          <a:p>
            <a:pPr marL="228600" lvl="0" indent="-228600" algn="l" rtl="0">
              <a:lnSpc>
                <a:spcPct val="90000"/>
              </a:lnSpc>
              <a:spcBef>
                <a:spcPts val="1000"/>
              </a:spcBef>
              <a:spcAft>
                <a:spcPts val="0"/>
              </a:spcAft>
              <a:buSzPts val="2000"/>
              <a:buChar char="•"/>
            </a:pPr>
            <a:r>
              <a:rPr lang="en-US" b="1">
                <a:solidFill>
                  <a:schemeClr val="accent1"/>
                </a:solidFill>
              </a:rPr>
              <a:t>Deep Learning: </a:t>
            </a:r>
            <a:r>
              <a:rPr lang="en-US"/>
              <a:t>Deep learning is part of a broader family of machine learning methods based on artificial neural networks with representation learning.</a:t>
            </a:r>
            <a:endParaRPr/>
          </a:p>
          <a:p>
            <a:pPr marL="228600" lvl="0" indent="-228600" algn="l" rtl="0">
              <a:lnSpc>
                <a:spcPct val="90000"/>
              </a:lnSpc>
              <a:spcBef>
                <a:spcPts val="1000"/>
              </a:spcBef>
              <a:spcAft>
                <a:spcPts val="0"/>
              </a:spcAft>
              <a:buSzPts val="2000"/>
              <a:buChar char="•"/>
            </a:pPr>
            <a:r>
              <a:rPr lang="en-US" b="1">
                <a:solidFill>
                  <a:schemeClr val="accent1"/>
                </a:solidFill>
              </a:rPr>
              <a:t>Statistics: </a:t>
            </a:r>
            <a:r>
              <a:rPr lang="en-US"/>
              <a:t>the study and manipulation of data, including ways to gather, review, analyze, and draw conclusions from data. The two major areas of statistics are descriptive and inferential statistics.</a:t>
            </a:r>
            <a:endParaRPr/>
          </a:p>
          <a:p>
            <a:pPr marL="228600" lvl="0" indent="-228600" algn="l" rtl="0">
              <a:lnSpc>
                <a:spcPct val="90000"/>
              </a:lnSpc>
              <a:spcBef>
                <a:spcPts val="1000"/>
              </a:spcBef>
              <a:spcAft>
                <a:spcPts val="0"/>
              </a:spcAft>
              <a:buSzPts val="2000"/>
              <a:buChar char="•"/>
            </a:pPr>
            <a:r>
              <a:rPr lang="en-US" b="1">
                <a:solidFill>
                  <a:schemeClr val="accent1"/>
                </a:solidFill>
              </a:rPr>
              <a:t>Exploratory Data Analysis: </a:t>
            </a:r>
            <a:r>
              <a:rPr lang="en-US"/>
              <a:t>performing initial investigations on data to discover patterns, spot anomalies, test hypothesis and check assumptions with the help of summary statistics and graphical representations.</a:t>
            </a:r>
            <a:endParaRPr/>
          </a:p>
          <a:p>
            <a:pPr marL="228600" lvl="0" indent="-101600" algn="l" rtl="0">
              <a:lnSpc>
                <a:spcPct val="90000"/>
              </a:lnSpc>
              <a:spcBef>
                <a:spcPts val="1000"/>
              </a:spcBef>
              <a:spcAft>
                <a:spcPts val="0"/>
              </a:spcAft>
              <a:buSzPts val="2000"/>
              <a:buNone/>
            </a:pPr>
            <a:endParaRPr/>
          </a:p>
        </p:txBody>
      </p:sp>
      <p:sp>
        <p:nvSpPr>
          <p:cNvPr id="400" name="Google Shape;400;p2"/>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What is Data Science, what does it include? </a:t>
            </a:r>
            <a:endParaRPr/>
          </a:p>
        </p:txBody>
      </p:sp>
      <p:grpSp>
        <p:nvGrpSpPr>
          <p:cNvPr id="401" name="Google Shape;401;p2"/>
          <p:cNvGrpSpPr/>
          <p:nvPr/>
        </p:nvGrpSpPr>
        <p:grpSpPr>
          <a:xfrm>
            <a:off x="30044" y="2542264"/>
            <a:ext cx="6065956" cy="3765938"/>
            <a:chOff x="292102" y="1253330"/>
            <a:chExt cx="7561188" cy="4694226"/>
          </a:xfrm>
        </p:grpSpPr>
        <p:sp>
          <p:nvSpPr>
            <p:cNvPr id="402" name="Google Shape;402;p2"/>
            <p:cNvSpPr/>
            <p:nvPr/>
          </p:nvSpPr>
          <p:spPr>
            <a:xfrm>
              <a:off x="292102" y="1253330"/>
              <a:ext cx="4694226" cy="4694226"/>
            </a:xfrm>
            <a:prstGeom prst="ellipse">
              <a:avLst/>
            </a:prstGeom>
            <a:solidFill>
              <a:schemeClr val="accent1"/>
            </a:solidFill>
            <a:ln w="12700" cap="flat" cmpd="sng">
              <a:solidFill>
                <a:srgbClr val="334CB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Artificial Intelligence</a:t>
              </a:r>
              <a:endParaRPr sz="1400" b="0" i="0" u="none" strike="noStrike" cap="none">
                <a:solidFill>
                  <a:srgbClr val="000000"/>
                </a:solidFill>
                <a:latin typeface="Arial"/>
                <a:ea typeface="Arial"/>
                <a:cs typeface="Arial"/>
                <a:sym typeface="Arial"/>
              </a:endParaRPr>
            </a:p>
          </p:txBody>
        </p:sp>
        <p:sp>
          <p:nvSpPr>
            <p:cNvPr id="403" name="Google Shape;403;p2"/>
            <p:cNvSpPr/>
            <p:nvPr/>
          </p:nvSpPr>
          <p:spPr>
            <a:xfrm>
              <a:off x="937952" y="2545031"/>
              <a:ext cx="3402525" cy="3402525"/>
            </a:xfrm>
            <a:prstGeom prst="ellipse">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Machine Learning</a:t>
              </a:r>
              <a:endParaRPr sz="1400" b="0" i="0" u="none" strike="noStrike" cap="none">
                <a:solidFill>
                  <a:srgbClr val="000000"/>
                </a:solidFill>
                <a:latin typeface="Arial"/>
                <a:ea typeface="Arial"/>
                <a:cs typeface="Arial"/>
                <a:sym typeface="Arial"/>
              </a:endParaRPr>
            </a:p>
          </p:txBody>
        </p:sp>
        <p:sp>
          <p:nvSpPr>
            <p:cNvPr id="404" name="Google Shape;404;p2"/>
            <p:cNvSpPr/>
            <p:nvPr/>
          </p:nvSpPr>
          <p:spPr>
            <a:xfrm>
              <a:off x="1500023" y="3669175"/>
              <a:ext cx="2278381" cy="2278381"/>
            </a:xfrm>
            <a:prstGeom prst="ellipse">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Deep Learning</a:t>
              </a:r>
              <a:endParaRPr sz="1400" b="0" i="0" u="none" strike="noStrike" cap="none">
                <a:solidFill>
                  <a:srgbClr val="000000"/>
                </a:solidFill>
                <a:latin typeface="Arial"/>
                <a:ea typeface="Arial"/>
                <a:cs typeface="Arial"/>
                <a:sym typeface="Arial"/>
              </a:endParaRPr>
            </a:p>
          </p:txBody>
        </p:sp>
        <p:sp>
          <p:nvSpPr>
            <p:cNvPr id="405" name="Google Shape;405;p2"/>
            <p:cNvSpPr/>
            <p:nvPr/>
          </p:nvSpPr>
          <p:spPr>
            <a:xfrm>
              <a:off x="2469651" y="4392877"/>
              <a:ext cx="5383639" cy="1554679"/>
            </a:xfrm>
            <a:prstGeom prst="ellipse">
              <a:avLst/>
            </a:prstGeom>
            <a:solidFill>
              <a:srgbClr val="002060">
                <a:alpha val="80000"/>
              </a:srgbClr>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Statistics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Exploratory Data Analysis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FFFFFF"/>
                </a:buClr>
                <a:buSzPts val="1700"/>
                <a:buFont typeface="Calibri"/>
                <a:buNone/>
              </a:pPr>
              <a:r>
                <a:rPr lang="en-US" sz="1700" b="0" i="0" u="none" strike="noStrike" cap="none">
                  <a:solidFill>
                    <a:srgbClr val="FFFFFF"/>
                  </a:solidFill>
                  <a:latin typeface="Calibri"/>
                  <a:ea typeface="Calibri"/>
                  <a:cs typeface="Calibri"/>
                  <a:sym typeface="Calibri"/>
                </a:rPr>
                <a:t>Vizualization (basic)</a:t>
              </a:r>
              <a:endParaRPr sz="1400" b="0" i="0" u="none" strike="noStrike" cap="none">
                <a:solidFill>
                  <a:srgbClr val="000000"/>
                </a:solidFill>
                <a:latin typeface="Arial"/>
                <a:ea typeface="Arial"/>
                <a:cs typeface="Arial"/>
                <a:sym typeface="Arial"/>
              </a:endParaRPr>
            </a:p>
          </p:txBody>
        </p:sp>
      </p:grpSp>
      <p:sp>
        <p:nvSpPr>
          <p:cNvPr id="406" name="Google Shape;406;p2"/>
          <p:cNvSpPr/>
          <p:nvPr/>
        </p:nvSpPr>
        <p:spPr>
          <a:xfrm>
            <a:off x="30044" y="1071941"/>
            <a:ext cx="6065956" cy="976778"/>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Data Science: </a:t>
            </a:r>
            <a:br>
              <a:rPr lang="en-US" sz="1800" b="1" i="0" u="none" strike="noStrike" cap="none">
                <a:solidFill>
                  <a:srgbClr val="FFFFFF"/>
                </a:solidFill>
                <a:latin typeface="Calibri"/>
                <a:ea typeface="Calibri"/>
                <a:cs typeface="Calibri"/>
                <a:sym typeface="Calibri"/>
              </a:rPr>
            </a:br>
            <a:r>
              <a:rPr lang="en-US" sz="1800" b="0" i="0" u="none" strike="noStrike" cap="none">
                <a:solidFill>
                  <a:srgbClr val="FFFFFF"/>
                </a:solidFill>
                <a:latin typeface="Calibri"/>
                <a:ea typeface="Calibri"/>
                <a:cs typeface="Calibri"/>
                <a:sym typeface="Calibri"/>
              </a:rPr>
              <a:t>Extracting knowledge and (actionable) insight from (generally raw) data</a:t>
            </a:r>
            <a:endParaRPr sz="1800" b="0" i="0" u="none" strike="noStrike" cap="none">
              <a:solidFill>
                <a:srgbClr val="FFFFFF"/>
              </a:solidFill>
              <a:latin typeface="Courier New"/>
              <a:ea typeface="Courier New"/>
              <a:cs typeface="Courier New"/>
              <a:sym typeface="Courier New"/>
            </a:endParaRPr>
          </a:p>
        </p:txBody>
      </p:sp>
      <p:sp>
        <p:nvSpPr>
          <p:cNvPr id="407" name="Google Shape;407;p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3"/>
          <p:cNvSpPr txBox="1">
            <a:spLocks noGrp="1"/>
          </p:cNvSpPr>
          <p:nvPr>
            <p:ph type="body" idx="1"/>
          </p:nvPr>
        </p:nvSpPr>
        <p:spPr>
          <a:xfrm>
            <a:off x="221067" y="968848"/>
            <a:ext cx="3657600" cy="487131"/>
          </a:xfrm>
          <a:prstGeom prst="rect">
            <a:avLst/>
          </a:prstGeom>
          <a:solidFill>
            <a:schemeClr val="accent1"/>
          </a:solid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800"/>
              <a:buNone/>
            </a:pPr>
            <a:r>
              <a:rPr lang="en-US" sz="2800" b="1">
                <a:solidFill>
                  <a:schemeClr val="lt1"/>
                </a:solidFill>
              </a:rPr>
              <a:t>Supervised</a:t>
            </a:r>
            <a:endParaRPr/>
          </a:p>
        </p:txBody>
      </p:sp>
      <p:sp>
        <p:nvSpPr>
          <p:cNvPr id="413" name="Google Shape;413;p3"/>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High level overview of ML categories</a:t>
            </a:r>
            <a:endParaRPr/>
          </a:p>
        </p:txBody>
      </p:sp>
      <p:cxnSp>
        <p:nvCxnSpPr>
          <p:cNvPr id="414" name="Google Shape;414;p3"/>
          <p:cNvCxnSpPr/>
          <p:nvPr/>
        </p:nvCxnSpPr>
        <p:spPr>
          <a:xfrm>
            <a:off x="4075371" y="968848"/>
            <a:ext cx="0" cy="5029200"/>
          </a:xfrm>
          <a:prstGeom prst="straightConnector1">
            <a:avLst/>
          </a:prstGeom>
          <a:noFill/>
          <a:ln w="9525" cap="flat" cmpd="sng">
            <a:solidFill>
              <a:schemeClr val="dk2"/>
            </a:solidFill>
            <a:prstDash val="solid"/>
            <a:miter lim="800000"/>
            <a:headEnd type="none" w="sm" len="sm"/>
            <a:tailEnd type="none" w="sm" len="sm"/>
          </a:ln>
        </p:spPr>
      </p:cxnSp>
      <p:cxnSp>
        <p:nvCxnSpPr>
          <p:cNvPr id="415" name="Google Shape;415;p3"/>
          <p:cNvCxnSpPr/>
          <p:nvPr/>
        </p:nvCxnSpPr>
        <p:spPr>
          <a:xfrm>
            <a:off x="8126380" y="968848"/>
            <a:ext cx="0" cy="5029200"/>
          </a:xfrm>
          <a:prstGeom prst="straightConnector1">
            <a:avLst/>
          </a:prstGeom>
          <a:noFill/>
          <a:ln w="9525" cap="flat" cmpd="sng">
            <a:solidFill>
              <a:schemeClr val="dk2"/>
            </a:solidFill>
            <a:prstDash val="solid"/>
            <a:miter lim="800000"/>
            <a:headEnd type="none" w="sm" len="sm"/>
            <a:tailEnd type="none" w="sm" len="sm"/>
          </a:ln>
        </p:spPr>
      </p:cxnSp>
      <p:sp>
        <p:nvSpPr>
          <p:cNvPr id="416" name="Google Shape;416;p3"/>
          <p:cNvSpPr txBox="1"/>
          <p:nvPr/>
        </p:nvSpPr>
        <p:spPr>
          <a:xfrm>
            <a:off x="221067" y="1534272"/>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Description</a:t>
            </a:r>
            <a:endParaRPr sz="1400" b="0" i="0" u="none" strike="noStrike" cap="none">
              <a:solidFill>
                <a:srgbClr val="000000"/>
              </a:solidFill>
              <a:latin typeface="Arial"/>
              <a:ea typeface="Arial"/>
              <a:cs typeface="Arial"/>
              <a:sym typeface="Arial"/>
            </a:endParaRPr>
          </a:p>
        </p:txBody>
      </p:sp>
      <p:sp>
        <p:nvSpPr>
          <p:cNvPr id="417" name="Google Shape;417;p3"/>
          <p:cNvSpPr txBox="1"/>
          <p:nvPr/>
        </p:nvSpPr>
        <p:spPr>
          <a:xfrm>
            <a:off x="221067" y="2012675"/>
            <a:ext cx="3657600" cy="3231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23232"/>
              </a:buClr>
              <a:buSzPts val="1500"/>
              <a:buFont typeface="Calibri"/>
              <a:buNone/>
            </a:pPr>
            <a:r>
              <a:rPr lang="en-US" sz="1500" b="0" i="0" u="none" strike="noStrike" cap="none">
                <a:solidFill>
                  <a:srgbClr val="323232"/>
                </a:solidFill>
                <a:latin typeface="Calibri"/>
                <a:ea typeface="Calibri"/>
                <a:cs typeface="Calibri"/>
                <a:sym typeface="Calibri"/>
              </a:rPr>
              <a:t>To predict a target variable in the future</a:t>
            </a:r>
            <a:endParaRPr sz="1400" b="0" i="0" u="none" strike="noStrike" cap="none">
              <a:solidFill>
                <a:srgbClr val="000000"/>
              </a:solidFill>
              <a:latin typeface="Arial"/>
              <a:ea typeface="Arial"/>
              <a:cs typeface="Arial"/>
              <a:sym typeface="Arial"/>
            </a:endParaRPr>
          </a:p>
        </p:txBody>
      </p:sp>
      <p:sp>
        <p:nvSpPr>
          <p:cNvPr id="418" name="Google Shape;418;p3"/>
          <p:cNvSpPr txBox="1"/>
          <p:nvPr/>
        </p:nvSpPr>
        <p:spPr>
          <a:xfrm>
            <a:off x="221067" y="2622030"/>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Types and algorithms</a:t>
            </a:r>
            <a:endParaRPr sz="1400" b="0" i="0" u="none" strike="noStrike" cap="none">
              <a:solidFill>
                <a:srgbClr val="000000"/>
              </a:solidFill>
              <a:latin typeface="Arial"/>
              <a:ea typeface="Arial"/>
              <a:cs typeface="Arial"/>
              <a:sym typeface="Arial"/>
            </a:endParaRPr>
          </a:p>
        </p:txBody>
      </p:sp>
      <p:sp>
        <p:nvSpPr>
          <p:cNvPr id="419" name="Google Shape;419;p3"/>
          <p:cNvSpPr txBox="1"/>
          <p:nvPr/>
        </p:nvSpPr>
        <p:spPr>
          <a:xfrm>
            <a:off x="221067" y="3111462"/>
            <a:ext cx="3657600" cy="7540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09253"/>
              </a:buClr>
              <a:buSzPts val="1500"/>
              <a:buFont typeface="Arial"/>
              <a:buChar char="•"/>
            </a:pPr>
            <a:r>
              <a:rPr lang="en-US" sz="1500" b="1" i="0" u="none" strike="noStrike" cap="none" dirty="0">
                <a:solidFill>
                  <a:srgbClr val="209253"/>
                </a:solidFill>
                <a:latin typeface="Calibri"/>
                <a:ea typeface="Calibri"/>
                <a:cs typeface="Calibri"/>
                <a:sym typeface="Calibri"/>
              </a:rPr>
              <a:t>Classification</a:t>
            </a:r>
            <a:r>
              <a:rPr lang="en-US" sz="1500" b="0" i="0" u="none" strike="noStrike" cap="none" dirty="0">
                <a:solidFill>
                  <a:srgbClr val="323232"/>
                </a:solidFill>
                <a:latin typeface="Calibri"/>
                <a:ea typeface="Calibri"/>
                <a:cs typeface="Calibri"/>
                <a:sym typeface="Calibri"/>
              </a:rPr>
              <a:t> – predict a label</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dirty="0">
                <a:solidFill>
                  <a:srgbClr val="323232"/>
                </a:solidFill>
                <a:latin typeface="Calibri"/>
                <a:ea typeface="Calibri"/>
                <a:cs typeface="Calibri"/>
                <a:sym typeface="Calibri"/>
              </a:rPr>
              <a:t>Logistic regression</a:t>
            </a:r>
            <a:endParaRPr sz="1400" b="0" i="0" u="none" strike="noStrike" cap="none" dirty="0">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dirty="0">
                <a:solidFill>
                  <a:srgbClr val="323232"/>
                </a:solidFill>
                <a:latin typeface="Calibri"/>
                <a:ea typeface="Calibri"/>
                <a:cs typeface="Calibri"/>
                <a:sym typeface="Calibri"/>
              </a:rPr>
              <a:t>Decision Trees</a:t>
            </a:r>
            <a:endParaRPr sz="1400" b="0" i="0" u="none" strike="noStrike" cap="none" dirty="0">
              <a:solidFill>
                <a:srgbClr val="000000"/>
              </a:solidFill>
              <a:latin typeface="Arial"/>
              <a:ea typeface="Arial"/>
              <a:cs typeface="Arial"/>
              <a:sym typeface="Arial"/>
            </a:endParaRPr>
          </a:p>
        </p:txBody>
      </p:sp>
      <p:sp>
        <p:nvSpPr>
          <p:cNvPr id="420" name="Google Shape;420;p3"/>
          <p:cNvSpPr txBox="1"/>
          <p:nvPr/>
        </p:nvSpPr>
        <p:spPr>
          <a:xfrm>
            <a:off x="4272075" y="968849"/>
            <a:ext cx="3657600" cy="487131"/>
          </a:xfrm>
          <a:prstGeom prst="rect">
            <a:avLst/>
          </a:prstGeom>
          <a:solidFill>
            <a:schemeClr val="accent1"/>
          </a:solid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800"/>
              <a:buFont typeface="Arial"/>
              <a:buNone/>
            </a:pPr>
            <a:r>
              <a:rPr lang="en-US" sz="2800" b="1" i="0" u="none" strike="noStrike" cap="none">
                <a:solidFill>
                  <a:srgbClr val="FFFFFF"/>
                </a:solidFill>
                <a:latin typeface="Avenir"/>
                <a:ea typeface="Avenir"/>
                <a:cs typeface="Avenir"/>
                <a:sym typeface="Avenir"/>
              </a:rPr>
              <a:t>Unsupervised</a:t>
            </a:r>
            <a:endParaRPr sz="1400" b="0" i="0" u="none" strike="noStrike" cap="none">
              <a:solidFill>
                <a:srgbClr val="000000"/>
              </a:solidFill>
              <a:latin typeface="Arial"/>
              <a:ea typeface="Arial"/>
              <a:cs typeface="Arial"/>
              <a:sym typeface="Arial"/>
            </a:endParaRPr>
          </a:p>
        </p:txBody>
      </p:sp>
      <p:sp>
        <p:nvSpPr>
          <p:cNvPr id="421" name="Google Shape;421;p3"/>
          <p:cNvSpPr txBox="1"/>
          <p:nvPr/>
        </p:nvSpPr>
        <p:spPr>
          <a:xfrm>
            <a:off x="4272075" y="1530353"/>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Description</a:t>
            </a:r>
            <a:endParaRPr sz="1400" b="0" i="0" u="none" strike="noStrike" cap="none">
              <a:solidFill>
                <a:srgbClr val="000000"/>
              </a:solidFill>
              <a:latin typeface="Arial"/>
              <a:ea typeface="Arial"/>
              <a:cs typeface="Arial"/>
              <a:sym typeface="Arial"/>
            </a:endParaRPr>
          </a:p>
        </p:txBody>
      </p:sp>
      <p:sp>
        <p:nvSpPr>
          <p:cNvPr id="422" name="Google Shape;422;p3"/>
          <p:cNvSpPr txBox="1"/>
          <p:nvPr/>
        </p:nvSpPr>
        <p:spPr>
          <a:xfrm>
            <a:off x="4272075" y="2004836"/>
            <a:ext cx="365760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23232"/>
              </a:buClr>
              <a:buSzPts val="1500"/>
              <a:buFont typeface="Calibri"/>
              <a:buNone/>
            </a:pPr>
            <a:r>
              <a:rPr lang="en-US" sz="1500" b="0" i="0" u="none" strike="noStrike" cap="none">
                <a:solidFill>
                  <a:srgbClr val="323232"/>
                </a:solidFill>
                <a:latin typeface="Calibri"/>
                <a:ea typeface="Calibri"/>
                <a:cs typeface="Calibri"/>
                <a:sym typeface="Calibri"/>
              </a:rPr>
              <a:t>To find patterns in the data that can be used to simplify a task</a:t>
            </a:r>
            <a:endParaRPr sz="1400" b="0" i="0" u="none" strike="noStrike" cap="none">
              <a:solidFill>
                <a:srgbClr val="000000"/>
              </a:solidFill>
              <a:latin typeface="Arial"/>
              <a:ea typeface="Arial"/>
              <a:cs typeface="Arial"/>
              <a:sym typeface="Arial"/>
            </a:endParaRPr>
          </a:p>
        </p:txBody>
      </p:sp>
      <p:sp>
        <p:nvSpPr>
          <p:cNvPr id="423" name="Google Shape;423;p3"/>
          <p:cNvSpPr txBox="1"/>
          <p:nvPr/>
        </p:nvSpPr>
        <p:spPr>
          <a:xfrm>
            <a:off x="4272075" y="2618111"/>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Types and algorithms</a:t>
            </a:r>
            <a:endParaRPr sz="1400" b="0" i="0" u="none" strike="noStrike" cap="none">
              <a:solidFill>
                <a:srgbClr val="000000"/>
              </a:solidFill>
              <a:latin typeface="Arial"/>
              <a:ea typeface="Arial"/>
              <a:cs typeface="Arial"/>
              <a:sym typeface="Arial"/>
            </a:endParaRPr>
          </a:p>
        </p:txBody>
      </p:sp>
      <p:sp>
        <p:nvSpPr>
          <p:cNvPr id="424" name="Google Shape;424;p3"/>
          <p:cNvSpPr txBox="1"/>
          <p:nvPr/>
        </p:nvSpPr>
        <p:spPr>
          <a:xfrm>
            <a:off x="4272075" y="3103623"/>
            <a:ext cx="3657600" cy="141577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23232"/>
              </a:buClr>
              <a:buSzPts val="1500"/>
              <a:buFont typeface="Arial"/>
              <a:buChar char="•"/>
            </a:pPr>
            <a:r>
              <a:rPr lang="en-US" sz="1500" b="1" i="0" u="none" strike="noStrike" cap="none">
                <a:solidFill>
                  <a:srgbClr val="323232"/>
                </a:solidFill>
                <a:latin typeface="Calibri"/>
                <a:ea typeface="Calibri"/>
                <a:cs typeface="Calibri"/>
                <a:sym typeface="Calibri"/>
              </a:rPr>
              <a:t>Anomaly detection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Isolation forest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23232"/>
              </a:buClr>
              <a:buSzPts val="1500"/>
              <a:buFont typeface="Arial"/>
              <a:buChar char="•"/>
            </a:pPr>
            <a:r>
              <a:rPr lang="en-US" sz="1500" b="1" i="0" u="none" strike="noStrike" cap="none">
                <a:solidFill>
                  <a:srgbClr val="323232"/>
                </a:solidFill>
                <a:latin typeface="Calibri"/>
                <a:ea typeface="Calibri"/>
                <a:cs typeface="Calibri"/>
                <a:sym typeface="Calibri"/>
              </a:rPr>
              <a:t>Clustering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K-means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Hierarchical clustering</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chemeClr val="dk1"/>
              </a:buClr>
              <a:buSzPts val="1400"/>
              <a:buFont typeface="Arial"/>
              <a:buNone/>
            </a:pPr>
            <a:endParaRPr sz="1400" b="0" i="0" u="none" strike="noStrike" cap="none">
              <a:solidFill>
                <a:srgbClr val="323232"/>
              </a:solidFill>
              <a:latin typeface="Calibri"/>
              <a:ea typeface="Calibri"/>
              <a:cs typeface="Calibri"/>
              <a:sym typeface="Calibri"/>
            </a:endParaRPr>
          </a:p>
        </p:txBody>
      </p:sp>
      <p:sp>
        <p:nvSpPr>
          <p:cNvPr id="425" name="Google Shape;425;p3"/>
          <p:cNvSpPr txBox="1"/>
          <p:nvPr/>
        </p:nvSpPr>
        <p:spPr>
          <a:xfrm>
            <a:off x="8323085" y="968848"/>
            <a:ext cx="3657600" cy="487131"/>
          </a:xfrm>
          <a:prstGeom prst="rect">
            <a:avLst/>
          </a:prstGeom>
          <a:solidFill>
            <a:schemeClr val="accent1"/>
          </a:solid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800"/>
              <a:buFont typeface="Arial"/>
              <a:buNone/>
            </a:pPr>
            <a:r>
              <a:rPr lang="en-US" sz="2800" b="1" i="0" u="none" strike="noStrike" cap="none">
                <a:solidFill>
                  <a:srgbClr val="FFFFFF"/>
                </a:solidFill>
                <a:latin typeface="Avenir"/>
                <a:ea typeface="Avenir"/>
                <a:cs typeface="Avenir"/>
                <a:sym typeface="Avenir"/>
              </a:rPr>
              <a:t>Reinforcement</a:t>
            </a:r>
            <a:endParaRPr sz="1400" b="0" i="0" u="none" strike="noStrike" cap="none">
              <a:solidFill>
                <a:srgbClr val="000000"/>
              </a:solidFill>
              <a:latin typeface="Arial"/>
              <a:ea typeface="Arial"/>
              <a:cs typeface="Arial"/>
              <a:sym typeface="Arial"/>
            </a:endParaRPr>
          </a:p>
        </p:txBody>
      </p:sp>
      <p:sp>
        <p:nvSpPr>
          <p:cNvPr id="426" name="Google Shape;426;p3"/>
          <p:cNvSpPr txBox="1"/>
          <p:nvPr/>
        </p:nvSpPr>
        <p:spPr>
          <a:xfrm>
            <a:off x="8323085" y="1530353"/>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Description</a:t>
            </a:r>
            <a:endParaRPr sz="1400" b="0" i="0" u="none" strike="noStrike" cap="none">
              <a:solidFill>
                <a:srgbClr val="000000"/>
              </a:solidFill>
              <a:latin typeface="Arial"/>
              <a:ea typeface="Arial"/>
              <a:cs typeface="Arial"/>
              <a:sym typeface="Arial"/>
            </a:endParaRPr>
          </a:p>
        </p:txBody>
      </p:sp>
      <p:sp>
        <p:nvSpPr>
          <p:cNvPr id="427" name="Google Shape;427;p3"/>
          <p:cNvSpPr txBox="1"/>
          <p:nvPr/>
        </p:nvSpPr>
        <p:spPr>
          <a:xfrm>
            <a:off x="8323085" y="2012677"/>
            <a:ext cx="365760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23232"/>
              </a:buClr>
              <a:buSzPts val="1500"/>
              <a:buFont typeface="Calibri"/>
              <a:buNone/>
            </a:pPr>
            <a:r>
              <a:rPr lang="en-US" sz="1500" b="0" i="0" u="none" strike="noStrike" cap="none">
                <a:solidFill>
                  <a:srgbClr val="323232"/>
                </a:solidFill>
                <a:latin typeface="Calibri"/>
                <a:ea typeface="Calibri"/>
                <a:cs typeface="Calibri"/>
                <a:sym typeface="Calibri"/>
              </a:rPr>
              <a:t>To teach the machine something in a kind of „human learning” way</a:t>
            </a:r>
            <a:endParaRPr sz="1400" b="0" i="0" u="none" strike="noStrike" cap="none">
              <a:solidFill>
                <a:srgbClr val="000000"/>
              </a:solidFill>
              <a:latin typeface="Arial"/>
              <a:ea typeface="Arial"/>
              <a:cs typeface="Arial"/>
              <a:sym typeface="Arial"/>
            </a:endParaRPr>
          </a:p>
        </p:txBody>
      </p:sp>
      <p:sp>
        <p:nvSpPr>
          <p:cNvPr id="428" name="Google Shape;428;p3"/>
          <p:cNvSpPr txBox="1"/>
          <p:nvPr/>
        </p:nvSpPr>
        <p:spPr>
          <a:xfrm>
            <a:off x="8323085" y="2618111"/>
            <a:ext cx="3657600" cy="400110"/>
          </a:xfrm>
          <a:prstGeom prst="rect">
            <a:avLst/>
          </a:prstGeom>
          <a:noFill/>
          <a:ln w="9525" cap="flat" cmpd="sng">
            <a:solidFill>
              <a:schemeClr val="dk2"/>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769F9"/>
              </a:buClr>
              <a:buSzPts val="2000"/>
              <a:buFont typeface="Calibri"/>
              <a:buNone/>
            </a:pPr>
            <a:r>
              <a:rPr lang="en-US" sz="2000" b="1" i="0" u="none" strike="noStrike" cap="none">
                <a:solidFill>
                  <a:srgbClr val="4769F9"/>
                </a:solidFill>
                <a:latin typeface="Calibri"/>
                <a:ea typeface="Calibri"/>
                <a:cs typeface="Calibri"/>
                <a:sym typeface="Calibri"/>
              </a:rPr>
              <a:t>Types and algorithms</a:t>
            </a:r>
            <a:endParaRPr sz="1400" b="0" i="0" u="none" strike="noStrike" cap="none">
              <a:solidFill>
                <a:srgbClr val="000000"/>
              </a:solidFill>
              <a:latin typeface="Arial"/>
              <a:ea typeface="Arial"/>
              <a:cs typeface="Arial"/>
              <a:sym typeface="Arial"/>
            </a:endParaRPr>
          </a:p>
        </p:txBody>
      </p:sp>
      <p:sp>
        <p:nvSpPr>
          <p:cNvPr id="429" name="Google Shape;429;p3"/>
          <p:cNvSpPr txBox="1"/>
          <p:nvPr/>
        </p:nvSpPr>
        <p:spPr>
          <a:xfrm>
            <a:off x="8323085" y="3111464"/>
            <a:ext cx="3657600" cy="96949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323232"/>
              </a:buClr>
              <a:buSzPts val="1500"/>
              <a:buFont typeface="Arial"/>
              <a:buChar char="•"/>
            </a:pPr>
            <a:r>
              <a:rPr lang="en-US" sz="1500" b="1" i="0" u="none" strike="noStrike" cap="none">
                <a:solidFill>
                  <a:srgbClr val="323232"/>
                </a:solidFill>
                <a:latin typeface="Calibri"/>
                <a:ea typeface="Calibri"/>
                <a:cs typeface="Calibri"/>
                <a:sym typeface="Calibri"/>
              </a:rPr>
              <a:t>Action-reward based learning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Monte Carlo</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Q-learning</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SARSA</a:t>
            </a:r>
            <a:endParaRPr sz="1400" b="0" i="0" u="none" strike="noStrike" cap="none">
              <a:solidFill>
                <a:srgbClr val="000000"/>
              </a:solidFill>
              <a:latin typeface="Arial"/>
              <a:ea typeface="Arial"/>
              <a:cs typeface="Arial"/>
              <a:sym typeface="Arial"/>
            </a:endParaRPr>
          </a:p>
        </p:txBody>
      </p:sp>
      <p:grpSp>
        <p:nvGrpSpPr>
          <p:cNvPr id="430" name="Google Shape;430;p3"/>
          <p:cNvGrpSpPr/>
          <p:nvPr/>
        </p:nvGrpSpPr>
        <p:grpSpPr>
          <a:xfrm>
            <a:off x="12633" y="4689312"/>
            <a:ext cx="4024567" cy="1020185"/>
            <a:chOff x="50800" y="4607560"/>
            <a:chExt cx="4024567" cy="1020185"/>
          </a:xfrm>
        </p:grpSpPr>
        <p:sp>
          <p:nvSpPr>
            <p:cNvPr id="431" name="Google Shape;431;p3"/>
            <p:cNvSpPr/>
            <p:nvPr/>
          </p:nvSpPr>
          <p:spPr>
            <a:xfrm>
              <a:off x="50800" y="4607560"/>
              <a:ext cx="4024567" cy="10201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32" name="Google Shape;432;p3"/>
            <p:cNvGrpSpPr/>
            <p:nvPr/>
          </p:nvGrpSpPr>
          <p:grpSpPr>
            <a:xfrm>
              <a:off x="162655" y="4729582"/>
              <a:ext cx="3800856" cy="776141"/>
              <a:chOff x="659384" y="1474384"/>
              <a:chExt cx="3800856" cy="776141"/>
            </a:xfrm>
          </p:grpSpPr>
          <p:sp>
            <p:nvSpPr>
              <p:cNvPr id="433" name="Google Shape;433;p3"/>
              <p:cNvSpPr/>
              <p:nvPr/>
            </p:nvSpPr>
            <p:spPr>
              <a:xfrm>
                <a:off x="659384" y="1483360"/>
                <a:ext cx="1060704" cy="758952"/>
              </a:xfrm>
              <a:prstGeom prst="flowChartMultidocument">
                <a:avLst/>
              </a:prstGeom>
              <a:solidFill>
                <a:srgbClr val="39D27E"/>
              </a:solidFill>
              <a:ln w="12700" cap="flat" cmpd="sng">
                <a:solidFill>
                  <a:srgbClr val="20925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800"/>
                  <a:buFont typeface="Calibri"/>
                  <a:buNone/>
                </a:pPr>
                <a:r>
                  <a:rPr lang="en-US" sz="1800" b="0" i="0" u="none" strike="noStrike" cap="none">
                    <a:solidFill>
                      <a:srgbClr val="323232"/>
                    </a:solidFill>
                    <a:latin typeface="Calibri"/>
                    <a:ea typeface="Calibri"/>
                    <a:cs typeface="Calibri"/>
                    <a:sym typeface="Calibri"/>
                  </a:rPr>
                  <a:t>Input data</a:t>
                </a:r>
                <a:endParaRPr sz="1400" b="0" i="0" u="none" strike="noStrike" cap="none">
                  <a:solidFill>
                    <a:srgbClr val="000000"/>
                  </a:solidFill>
                  <a:latin typeface="Arial"/>
                  <a:ea typeface="Arial"/>
                  <a:cs typeface="Arial"/>
                  <a:sym typeface="Arial"/>
                </a:endParaRPr>
              </a:p>
            </p:txBody>
          </p:sp>
          <p:pic>
            <p:nvPicPr>
              <p:cNvPr id="434" name="Google Shape;434;p3"/>
              <p:cNvPicPr preferRelativeResize="0"/>
              <p:nvPr/>
            </p:nvPicPr>
            <p:blipFill rotWithShape="1">
              <a:blip r:embed="rId3">
                <a:alphaModFix/>
              </a:blip>
              <a:srcRect/>
              <a:stretch/>
            </p:blipFill>
            <p:spPr>
              <a:xfrm>
                <a:off x="2326640" y="1475146"/>
                <a:ext cx="660508" cy="775379"/>
              </a:xfrm>
              <a:prstGeom prst="rect">
                <a:avLst/>
              </a:prstGeom>
              <a:noFill/>
              <a:ln>
                <a:noFill/>
              </a:ln>
            </p:spPr>
          </p:pic>
          <p:cxnSp>
            <p:nvCxnSpPr>
              <p:cNvPr id="435" name="Google Shape;435;p3"/>
              <p:cNvCxnSpPr>
                <a:stCxn id="433" idx="3"/>
                <a:endCxn id="434" idx="1"/>
              </p:cNvCxnSpPr>
              <p:nvPr/>
            </p:nvCxnSpPr>
            <p:spPr>
              <a:xfrm>
                <a:off x="1720088" y="1862836"/>
                <a:ext cx="606600" cy="0"/>
              </a:xfrm>
              <a:prstGeom prst="straightConnector1">
                <a:avLst/>
              </a:prstGeom>
              <a:noFill/>
              <a:ln w="9525" cap="flat" cmpd="sng">
                <a:solidFill>
                  <a:schemeClr val="dk1"/>
                </a:solidFill>
                <a:prstDash val="solid"/>
                <a:miter lim="800000"/>
                <a:headEnd type="none" w="sm" len="sm"/>
                <a:tailEnd type="triangle" w="med" len="med"/>
              </a:ln>
            </p:spPr>
          </p:cxnSp>
          <p:cxnSp>
            <p:nvCxnSpPr>
              <p:cNvPr id="436" name="Google Shape;436;p3"/>
              <p:cNvCxnSpPr>
                <a:stCxn id="434" idx="3"/>
                <a:endCxn id="437" idx="2"/>
              </p:cNvCxnSpPr>
              <p:nvPr/>
            </p:nvCxnSpPr>
            <p:spPr>
              <a:xfrm rot="10800000" flipH="1">
                <a:off x="2987148" y="1631236"/>
                <a:ext cx="558600" cy="231600"/>
              </a:xfrm>
              <a:prstGeom prst="straightConnector1">
                <a:avLst/>
              </a:prstGeom>
              <a:noFill/>
              <a:ln w="9525" cap="flat" cmpd="sng">
                <a:solidFill>
                  <a:schemeClr val="dk1"/>
                </a:solidFill>
                <a:prstDash val="solid"/>
                <a:miter lim="800000"/>
                <a:headEnd type="none" w="sm" len="sm"/>
                <a:tailEnd type="triangle" w="med" len="med"/>
              </a:ln>
            </p:spPr>
          </p:cxnSp>
          <p:sp>
            <p:nvSpPr>
              <p:cNvPr id="437" name="Google Shape;437;p3"/>
              <p:cNvSpPr/>
              <p:nvPr/>
            </p:nvSpPr>
            <p:spPr>
              <a:xfrm>
                <a:off x="3545840" y="1474384"/>
                <a:ext cx="914400" cy="313436"/>
              </a:xfrm>
              <a:prstGeom prst="ellipse">
                <a:avLst/>
              </a:prstGeom>
              <a:solidFill>
                <a:srgbClr val="39D27E"/>
              </a:solidFill>
              <a:ln w="12700" cap="flat" cmpd="sng">
                <a:solidFill>
                  <a:srgbClr val="20925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800"/>
                  <a:buFont typeface="Calibri"/>
                  <a:buNone/>
                </a:pPr>
                <a:r>
                  <a:rPr lang="en-US" sz="1800" b="0" i="0" u="none" strike="noStrike" cap="none">
                    <a:solidFill>
                      <a:srgbClr val="323232"/>
                    </a:solidFill>
                    <a:latin typeface="Calibri"/>
                    <a:ea typeface="Calibri"/>
                    <a:cs typeface="Calibri"/>
                    <a:sym typeface="Calibri"/>
                  </a:rPr>
                  <a:t>Yes</a:t>
                </a:r>
                <a:endParaRPr sz="1400" b="0" i="0" u="none" strike="noStrike" cap="none">
                  <a:solidFill>
                    <a:srgbClr val="000000"/>
                  </a:solidFill>
                  <a:latin typeface="Arial"/>
                  <a:ea typeface="Arial"/>
                  <a:cs typeface="Arial"/>
                  <a:sym typeface="Arial"/>
                </a:endParaRPr>
              </a:p>
            </p:txBody>
          </p:sp>
          <p:sp>
            <p:nvSpPr>
              <p:cNvPr id="438" name="Google Shape;438;p3"/>
              <p:cNvSpPr/>
              <p:nvPr/>
            </p:nvSpPr>
            <p:spPr>
              <a:xfrm>
                <a:off x="3545840" y="1937089"/>
                <a:ext cx="914400" cy="313436"/>
              </a:xfrm>
              <a:prstGeom prst="ellipse">
                <a:avLst/>
              </a:prstGeom>
              <a:solidFill>
                <a:srgbClr val="39D27E"/>
              </a:solidFill>
              <a:ln w="12700" cap="flat" cmpd="sng">
                <a:solidFill>
                  <a:srgbClr val="20925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800"/>
                  <a:buFont typeface="Calibri"/>
                  <a:buNone/>
                </a:pPr>
                <a:r>
                  <a:rPr lang="en-US" sz="1800" b="0" i="0" u="none" strike="noStrike" cap="none">
                    <a:solidFill>
                      <a:srgbClr val="323232"/>
                    </a:solidFill>
                    <a:latin typeface="Calibri"/>
                    <a:ea typeface="Calibri"/>
                    <a:cs typeface="Calibri"/>
                    <a:sym typeface="Calibri"/>
                  </a:rPr>
                  <a:t>No</a:t>
                </a:r>
                <a:endParaRPr sz="1400" b="0" i="0" u="none" strike="noStrike" cap="none">
                  <a:solidFill>
                    <a:srgbClr val="000000"/>
                  </a:solidFill>
                  <a:latin typeface="Arial"/>
                  <a:ea typeface="Arial"/>
                  <a:cs typeface="Arial"/>
                  <a:sym typeface="Arial"/>
                </a:endParaRPr>
              </a:p>
            </p:txBody>
          </p:sp>
          <p:cxnSp>
            <p:nvCxnSpPr>
              <p:cNvPr id="439" name="Google Shape;439;p3"/>
              <p:cNvCxnSpPr>
                <a:stCxn id="434" idx="3"/>
                <a:endCxn id="438" idx="2"/>
              </p:cNvCxnSpPr>
              <p:nvPr/>
            </p:nvCxnSpPr>
            <p:spPr>
              <a:xfrm>
                <a:off x="2987148" y="1862836"/>
                <a:ext cx="558600" cy="231000"/>
              </a:xfrm>
              <a:prstGeom prst="straightConnector1">
                <a:avLst/>
              </a:prstGeom>
              <a:noFill/>
              <a:ln w="9525" cap="flat" cmpd="sng">
                <a:solidFill>
                  <a:schemeClr val="dk1"/>
                </a:solidFill>
                <a:prstDash val="solid"/>
                <a:miter lim="800000"/>
                <a:headEnd type="none" w="sm" len="sm"/>
                <a:tailEnd type="triangle" w="med" len="med"/>
              </a:ln>
            </p:spPr>
          </p:cxnSp>
        </p:grpSp>
      </p:grpSp>
      <p:grpSp>
        <p:nvGrpSpPr>
          <p:cNvPr id="440" name="Google Shape;440;p3"/>
          <p:cNvGrpSpPr/>
          <p:nvPr/>
        </p:nvGrpSpPr>
        <p:grpSpPr>
          <a:xfrm>
            <a:off x="14306" y="5777014"/>
            <a:ext cx="4022894" cy="1019761"/>
            <a:chOff x="42726" y="5571763"/>
            <a:chExt cx="4024567" cy="1020185"/>
          </a:xfrm>
        </p:grpSpPr>
        <p:sp>
          <p:nvSpPr>
            <p:cNvPr id="441" name="Google Shape;441;p3"/>
            <p:cNvSpPr/>
            <p:nvPr/>
          </p:nvSpPr>
          <p:spPr>
            <a:xfrm>
              <a:off x="42726" y="5571763"/>
              <a:ext cx="4024567" cy="1020185"/>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42" name="Google Shape;442;p3"/>
            <p:cNvGrpSpPr/>
            <p:nvPr/>
          </p:nvGrpSpPr>
          <p:grpSpPr>
            <a:xfrm>
              <a:off x="154527" y="5686798"/>
              <a:ext cx="3800964" cy="790115"/>
              <a:chOff x="659276" y="2856989"/>
              <a:chExt cx="3800964" cy="790115"/>
            </a:xfrm>
          </p:grpSpPr>
          <p:sp>
            <p:nvSpPr>
              <p:cNvPr id="443" name="Google Shape;443;p3"/>
              <p:cNvSpPr/>
              <p:nvPr/>
            </p:nvSpPr>
            <p:spPr>
              <a:xfrm>
                <a:off x="659276" y="2873416"/>
                <a:ext cx="1060704" cy="758952"/>
              </a:xfrm>
              <a:prstGeom prst="flowChartMultidocument">
                <a:avLst/>
              </a:prstGeom>
              <a:solidFill>
                <a:schemeClr val="accent5"/>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800"/>
                  <a:buFont typeface="Calibri"/>
                  <a:buNone/>
                </a:pPr>
                <a:r>
                  <a:rPr lang="en-US" sz="1800" b="0" i="0" u="none" strike="noStrike" cap="none">
                    <a:solidFill>
                      <a:srgbClr val="323232"/>
                    </a:solidFill>
                    <a:latin typeface="Calibri"/>
                    <a:ea typeface="Calibri"/>
                    <a:cs typeface="Calibri"/>
                    <a:sym typeface="Calibri"/>
                  </a:rPr>
                  <a:t>Input data</a:t>
                </a:r>
                <a:endParaRPr sz="1400" b="0" i="0" u="none" strike="noStrike" cap="none">
                  <a:solidFill>
                    <a:srgbClr val="000000"/>
                  </a:solidFill>
                  <a:latin typeface="Arial"/>
                  <a:ea typeface="Arial"/>
                  <a:cs typeface="Arial"/>
                  <a:sym typeface="Arial"/>
                </a:endParaRPr>
              </a:p>
            </p:txBody>
          </p:sp>
          <p:pic>
            <p:nvPicPr>
              <p:cNvPr id="444" name="Google Shape;444;p3"/>
              <p:cNvPicPr preferRelativeResize="0"/>
              <p:nvPr/>
            </p:nvPicPr>
            <p:blipFill rotWithShape="1">
              <a:blip r:embed="rId4">
                <a:alphaModFix/>
              </a:blip>
              <a:srcRect/>
              <a:stretch/>
            </p:blipFill>
            <p:spPr>
              <a:xfrm>
                <a:off x="2326640" y="2856989"/>
                <a:ext cx="660508" cy="775379"/>
              </a:xfrm>
              <a:prstGeom prst="rect">
                <a:avLst/>
              </a:prstGeom>
              <a:noFill/>
              <a:ln>
                <a:noFill/>
              </a:ln>
            </p:spPr>
          </p:pic>
          <p:cxnSp>
            <p:nvCxnSpPr>
              <p:cNvPr id="445" name="Google Shape;445;p3"/>
              <p:cNvCxnSpPr>
                <a:stCxn id="443" idx="3"/>
                <a:endCxn id="444" idx="1"/>
              </p:cNvCxnSpPr>
              <p:nvPr/>
            </p:nvCxnSpPr>
            <p:spPr>
              <a:xfrm rot="10800000" flipH="1">
                <a:off x="1719980" y="3244792"/>
                <a:ext cx="606600" cy="8100"/>
              </a:xfrm>
              <a:prstGeom prst="straightConnector1">
                <a:avLst/>
              </a:prstGeom>
              <a:noFill/>
              <a:ln w="9525" cap="flat" cmpd="sng">
                <a:solidFill>
                  <a:schemeClr val="dk1"/>
                </a:solidFill>
                <a:prstDash val="solid"/>
                <a:miter lim="800000"/>
                <a:headEnd type="none" w="sm" len="sm"/>
                <a:tailEnd type="triangle" w="med" len="med"/>
              </a:ln>
            </p:spPr>
          </p:cxnSp>
          <p:cxnSp>
            <p:nvCxnSpPr>
              <p:cNvPr id="446" name="Google Shape;446;p3"/>
              <p:cNvCxnSpPr>
                <a:stCxn id="444" idx="3"/>
              </p:cNvCxnSpPr>
              <p:nvPr/>
            </p:nvCxnSpPr>
            <p:spPr>
              <a:xfrm rot="10800000" flipH="1">
                <a:off x="2987148" y="3013079"/>
                <a:ext cx="558600" cy="231600"/>
              </a:xfrm>
              <a:prstGeom prst="straightConnector1">
                <a:avLst/>
              </a:prstGeom>
              <a:noFill/>
              <a:ln w="9525" cap="flat" cmpd="sng">
                <a:solidFill>
                  <a:schemeClr val="dk1"/>
                </a:solidFill>
                <a:prstDash val="solid"/>
                <a:miter lim="800000"/>
                <a:headEnd type="none" w="sm" len="sm"/>
                <a:tailEnd type="triangle" w="med" len="med"/>
              </a:ln>
            </p:spPr>
          </p:cxnSp>
          <p:cxnSp>
            <p:nvCxnSpPr>
              <p:cNvPr id="447" name="Google Shape;447;p3"/>
              <p:cNvCxnSpPr>
                <a:stCxn id="444" idx="3"/>
              </p:cNvCxnSpPr>
              <p:nvPr/>
            </p:nvCxnSpPr>
            <p:spPr>
              <a:xfrm>
                <a:off x="2987148" y="3244679"/>
                <a:ext cx="558600" cy="231000"/>
              </a:xfrm>
              <a:prstGeom prst="straightConnector1">
                <a:avLst/>
              </a:prstGeom>
              <a:noFill/>
              <a:ln w="9525" cap="flat" cmpd="sng">
                <a:solidFill>
                  <a:schemeClr val="dk1"/>
                </a:solidFill>
                <a:prstDash val="solid"/>
                <a:miter lim="800000"/>
                <a:headEnd type="none" w="sm" len="sm"/>
                <a:tailEnd type="triangle" w="med" len="med"/>
              </a:ln>
            </p:spPr>
          </p:cxnSp>
          <p:sp>
            <p:nvSpPr>
              <p:cNvPr id="448" name="Google Shape;448;p3"/>
              <p:cNvSpPr/>
              <p:nvPr/>
            </p:nvSpPr>
            <p:spPr>
              <a:xfrm>
                <a:off x="3545840" y="2866892"/>
                <a:ext cx="914400" cy="231734"/>
              </a:xfrm>
              <a:prstGeom prst="rect">
                <a:avLst/>
              </a:prstGeom>
              <a:solidFill>
                <a:schemeClr val="accent5"/>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600"/>
                  <a:buFont typeface="Calibri"/>
                  <a:buNone/>
                </a:pPr>
                <a:r>
                  <a:rPr lang="en-US" sz="1600" b="0" i="0" u="none" strike="noStrike" cap="none">
                    <a:solidFill>
                      <a:srgbClr val="323232"/>
                    </a:solidFill>
                    <a:latin typeface="Calibri"/>
                    <a:ea typeface="Calibri"/>
                    <a:cs typeface="Calibri"/>
                    <a:sym typeface="Calibri"/>
                  </a:rPr>
                  <a:t>$ 20.0 M</a:t>
                </a:r>
                <a:endParaRPr sz="1400" b="0" i="0" u="none" strike="noStrike" cap="none">
                  <a:solidFill>
                    <a:srgbClr val="000000"/>
                  </a:solidFill>
                  <a:latin typeface="Arial"/>
                  <a:ea typeface="Arial"/>
                  <a:cs typeface="Arial"/>
                  <a:sym typeface="Arial"/>
                </a:endParaRPr>
              </a:p>
            </p:txBody>
          </p:sp>
          <p:sp>
            <p:nvSpPr>
              <p:cNvPr id="449" name="Google Shape;449;p3"/>
              <p:cNvSpPr/>
              <p:nvPr/>
            </p:nvSpPr>
            <p:spPr>
              <a:xfrm>
                <a:off x="3545840" y="3137025"/>
                <a:ext cx="914400" cy="231734"/>
              </a:xfrm>
              <a:prstGeom prst="rect">
                <a:avLst/>
              </a:prstGeom>
              <a:solidFill>
                <a:schemeClr val="accent5"/>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600"/>
                  <a:buFont typeface="Calibri"/>
                  <a:buNone/>
                </a:pPr>
                <a:r>
                  <a:rPr lang="en-US" sz="1600" b="0" i="0" u="none" strike="noStrike" cap="none">
                    <a:solidFill>
                      <a:srgbClr val="323232"/>
                    </a:solidFill>
                    <a:latin typeface="Calibri"/>
                    <a:ea typeface="Calibri"/>
                    <a:cs typeface="Calibri"/>
                    <a:sym typeface="Calibri"/>
                  </a:rPr>
                  <a:t>$ 15.8 M</a:t>
                </a:r>
                <a:endParaRPr sz="1400" b="0" i="0" u="none" strike="noStrike" cap="none">
                  <a:solidFill>
                    <a:srgbClr val="000000"/>
                  </a:solidFill>
                  <a:latin typeface="Arial"/>
                  <a:ea typeface="Arial"/>
                  <a:cs typeface="Arial"/>
                  <a:sym typeface="Arial"/>
                </a:endParaRPr>
              </a:p>
            </p:txBody>
          </p:sp>
          <p:sp>
            <p:nvSpPr>
              <p:cNvPr id="450" name="Google Shape;450;p3"/>
              <p:cNvSpPr/>
              <p:nvPr/>
            </p:nvSpPr>
            <p:spPr>
              <a:xfrm>
                <a:off x="3545840" y="3415370"/>
                <a:ext cx="914400" cy="231734"/>
              </a:xfrm>
              <a:prstGeom prst="rect">
                <a:avLst/>
              </a:prstGeom>
              <a:solidFill>
                <a:schemeClr val="accent5"/>
              </a:solidFill>
              <a:ln w="12700" cap="flat" cmpd="sng">
                <a:solidFill>
                  <a:srgbClr val="1E4E7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323232"/>
                  </a:buClr>
                  <a:buSzPts val="1600"/>
                  <a:buFont typeface="Calibri"/>
                  <a:buNone/>
                </a:pPr>
                <a:r>
                  <a:rPr lang="en-US" sz="1600" b="0" i="0" u="none" strike="noStrike" cap="none">
                    <a:solidFill>
                      <a:srgbClr val="323232"/>
                    </a:solidFill>
                    <a:latin typeface="Calibri"/>
                    <a:ea typeface="Calibri"/>
                    <a:cs typeface="Calibri"/>
                    <a:sym typeface="Calibri"/>
                  </a:rPr>
                  <a:t>$ 32.3 M</a:t>
                </a:r>
                <a:endParaRPr sz="1400" b="0" i="0" u="none" strike="noStrike" cap="none">
                  <a:solidFill>
                    <a:srgbClr val="000000"/>
                  </a:solidFill>
                  <a:latin typeface="Arial"/>
                  <a:ea typeface="Arial"/>
                  <a:cs typeface="Arial"/>
                  <a:sym typeface="Arial"/>
                </a:endParaRPr>
              </a:p>
            </p:txBody>
          </p:sp>
        </p:grpSp>
      </p:grpSp>
      <p:grpSp>
        <p:nvGrpSpPr>
          <p:cNvPr id="451" name="Google Shape;451;p3"/>
          <p:cNvGrpSpPr/>
          <p:nvPr/>
        </p:nvGrpSpPr>
        <p:grpSpPr>
          <a:xfrm>
            <a:off x="4148956" y="4584015"/>
            <a:ext cx="3939252" cy="1230778"/>
            <a:chOff x="410284" y="4239577"/>
            <a:chExt cx="5142973" cy="1606868"/>
          </a:xfrm>
        </p:grpSpPr>
        <p:grpSp>
          <p:nvGrpSpPr>
            <p:cNvPr id="452" name="Google Shape;452;p3"/>
            <p:cNvGrpSpPr/>
            <p:nvPr/>
          </p:nvGrpSpPr>
          <p:grpSpPr>
            <a:xfrm>
              <a:off x="410284" y="4239577"/>
              <a:ext cx="1952593" cy="1606868"/>
              <a:chOff x="410284" y="4252912"/>
              <a:chExt cx="1952593" cy="1606868"/>
            </a:xfrm>
          </p:grpSpPr>
          <p:sp>
            <p:nvSpPr>
              <p:cNvPr id="453" name="Google Shape;453;p3"/>
              <p:cNvSpPr/>
              <p:nvPr/>
            </p:nvSpPr>
            <p:spPr>
              <a:xfrm>
                <a:off x="410284" y="4252912"/>
                <a:ext cx="1952593" cy="1606868"/>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54" name="Google Shape;454;p3"/>
              <p:cNvGrpSpPr/>
              <p:nvPr/>
            </p:nvGrpSpPr>
            <p:grpSpPr>
              <a:xfrm>
                <a:off x="617495" y="4366736"/>
                <a:ext cx="1538170" cy="1379220"/>
                <a:chOff x="1109310" y="4545330"/>
                <a:chExt cx="1538170" cy="1379220"/>
              </a:xfrm>
            </p:grpSpPr>
            <p:sp>
              <p:nvSpPr>
                <p:cNvPr id="455" name="Google Shape;455;p3"/>
                <p:cNvSpPr/>
                <p:nvPr/>
              </p:nvSpPr>
              <p:spPr>
                <a:xfrm>
                  <a:off x="1135380" y="454533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 name="Google Shape;456;p3"/>
                <p:cNvSpPr/>
                <p:nvPr/>
              </p:nvSpPr>
              <p:spPr>
                <a:xfrm>
                  <a:off x="1429950" y="456057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 name="Google Shape;457;p3"/>
                <p:cNvSpPr/>
                <p:nvPr/>
              </p:nvSpPr>
              <p:spPr>
                <a:xfrm>
                  <a:off x="1280160" y="478917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 name="Google Shape;458;p3"/>
                <p:cNvSpPr/>
                <p:nvPr/>
              </p:nvSpPr>
              <p:spPr>
                <a:xfrm>
                  <a:off x="1123941" y="502539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9" name="Google Shape;459;p3"/>
                <p:cNvSpPr/>
                <p:nvPr/>
              </p:nvSpPr>
              <p:spPr>
                <a:xfrm>
                  <a:off x="1612979" y="465963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0" name="Google Shape;460;p3"/>
                <p:cNvSpPr/>
                <p:nvPr/>
              </p:nvSpPr>
              <p:spPr>
                <a:xfrm>
                  <a:off x="1109310" y="533019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1" name="Google Shape;461;p3"/>
                <p:cNvSpPr/>
                <p:nvPr/>
              </p:nvSpPr>
              <p:spPr>
                <a:xfrm>
                  <a:off x="1349949" y="5076825"/>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2" name="Google Shape;462;p3"/>
                <p:cNvSpPr/>
                <p:nvPr/>
              </p:nvSpPr>
              <p:spPr>
                <a:xfrm>
                  <a:off x="2100529" y="461391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3" name="Google Shape;463;p3"/>
                <p:cNvSpPr/>
                <p:nvPr/>
              </p:nvSpPr>
              <p:spPr>
                <a:xfrm>
                  <a:off x="1937000" y="529971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4" name="Google Shape;464;p3"/>
                <p:cNvSpPr/>
                <p:nvPr/>
              </p:nvSpPr>
              <p:spPr>
                <a:xfrm>
                  <a:off x="1865681" y="457581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5" name="Google Shape;465;p3"/>
                <p:cNvSpPr/>
                <p:nvPr/>
              </p:nvSpPr>
              <p:spPr>
                <a:xfrm>
                  <a:off x="1669831" y="517779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6" name="Google Shape;466;p3"/>
                <p:cNvSpPr/>
                <p:nvPr/>
              </p:nvSpPr>
              <p:spPr>
                <a:xfrm>
                  <a:off x="1951171" y="504825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7" name="Google Shape;467;p3"/>
                <p:cNvSpPr/>
                <p:nvPr/>
              </p:nvSpPr>
              <p:spPr>
                <a:xfrm>
                  <a:off x="1683410" y="545973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8" name="Google Shape;468;p3"/>
                <p:cNvSpPr/>
                <p:nvPr/>
              </p:nvSpPr>
              <p:spPr>
                <a:xfrm>
                  <a:off x="2226411" y="531901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69" name="Google Shape;469;p3"/>
                <p:cNvSpPr/>
                <p:nvPr/>
              </p:nvSpPr>
              <p:spPr>
                <a:xfrm>
                  <a:off x="2409891" y="487299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0" name="Google Shape;470;p3"/>
                <p:cNvSpPr/>
                <p:nvPr/>
              </p:nvSpPr>
              <p:spPr>
                <a:xfrm>
                  <a:off x="1121357" y="558546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1" name="Google Shape;471;p3"/>
                <p:cNvSpPr/>
                <p:nvPr/>
              </p:nvSpPr>
              <p:spPr>
                <a:xfrm>
                  <a:off x="2464600" y="5606882"/>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2" name="Google Shape;472;p3"/>
                <p:cNvSpPr/>
                <p:nvPr/>
              </p:nvSpPr>
              <p:spPr>
                <a:xfrm>
                  <a:off x="1554480" y="494157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3" name="Google Shape;473;p3"/>
                <p:cNvSpPr/>
                <p:nvPr/>
              </p:nvSpPr>
              <p:spPr>
                <a:xfrm>
                  <a:off x="1400861" y="547878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4" name="Google Shape;474;p3"/>
                <p:cNvSpPr/>
                <p:nvPr/>
              </p:nvSpPr>
              <p:spPr>
                <a:xfrm>
                  <a:off x="2141220" y="483133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5" name="Google Shape;475;p3"/>
                <p:cNvSpPr/>
                <p:nvPr/>
              </p:nvSpPr>
              <p:spPr>
                <a:xfrm>
                  <a:off x="1959870" y="555879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6" name="Google Shape;476;p3"/>
                <p:cNvSpPr/>
                <p:nvPr/>
              </p:nvSpPr>
              <p:spPr>
                <a:xfrm>
                  <a:off x="2451500" y="510540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7" name="Google Shape;477;p3"/>
                <p:cNvSpPr/>
                <p:nvPr/>
              </p:nvSpPr>
              <p:spPr>
                <a:xfrm>
                  <a:off x="1831070" y="485775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 name="Google Shape;478;p3"/>
                <p:cNvSpPr/>
                <p:nvPr/>
              </p:nvSpPr>
              <p:spPr>
                <a:xfrm>
                  <a:off x="2200500" y="508635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9" name="Google Shape;479;p3"/>
                <p:cNvSpPr/>
                <p:nvPr/>
              </p:nvSpPr>
              <p:spPr>
                <a:xfrm>
                  <a:off x="2464600" y="533781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 name="Google Shape;480;p3"/>
                <p:cNvSpPr/>
                <p:nvPr/>
              </p:nvSpPr>
              <p:spPr>
                <a:xfrm>
                  <a:off x="2232660" y="561213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1" name="Google Shape;481;p3"/>
                <p:cNvSpPr/>
                <p:nvPr/>
              </p:nvSpPr>
              <p:spPr>
                <a:xfrm>
                  <a:off x="2416911" y="462534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2" name="Google Shape;482;p3"/>
                <p:cNvSpPr/>
                <p:nvPr/>
              </p:nvSpPr>
              <p:spPr>
                <a:xfrm>
                  <a:off x="1554480" y="5671652"/>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 name="Google Shape;483;p3"/>
                <p:cNvSpPr/>
                <p:nvPr/>
              </p:nvSpPr>
              <p:spPr>
                <a:xfrm>
                  <a:off x="1505680" y="5277317"/>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 name="Google Shape;484;p3"/>
                <p:cNvSpPr/>
                <p:nvPr/>
              </p:nvSpPr>
              <p:spPr>
                <a:xfrm>
                  <a:off x="1335609" y="574167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5" name="Google Shape;485;p3"/>
            <p:cNvGrpSpPr/>
            <p:nvPr/>
          </p:nvGrpSpPr>
          <p:grpSpPr>
            <a:xfrm>
              <a:off x="4152055" y="4361363"/>
              <a:ext cx="1401202" cy="1363296"/>
              <a:chOff x="3811402" y="4393882"/>
              <a:chExt cx="1401202" cy="1363296"/>
            </a:xfrm>
          </p:grpSpPr>
          <p:grpSp>
            <p:nvGrpSpPr>
              <p:cNvPr id="486" name="Google Shape;486;p3"/>
              <p:cNvGrpSpPr/>
              <p:nvPr/>
            </p:nvGrpSpPr>
            <p:grpSpPr>
              <a:xfrm>
                <a:off x="3812608" y="5116830"/>
                <a:ext cx="641588" cy="624537"/>
                <a:chOff x="5141041" y="4392930"/>
                <a:chExt cx="641588" cy="624537"/>
              </a:xfrm>
            </p:grpSpPr>
            <p:sp>
              <p:nvSpPr>
                <p:cNvPr id="487" name="Google Shape;487;p3"/>
                <p:cNvSpPr/>
                <p:nvPr/>
              </p:nvSpPr>
              <p:spPr>
                <a:xfrm>
                  <a:off x="5141041" y="4834587"/>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 name="Google Shape;488;p3"/>
                <p:cNvSpPr/>
                <p:nvPr/>
              </p:nvSpPr>
              <p:spPr>
                <a:xfrm>
                  <a:off x="5370395" y="4834587"/>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 name="Google Shape;489;p3"/>
                <p:cNvSpPr/>
                <p:nvPr/>
              </p:nvSpPr>
              <p:spPr>
                <a:xfrm>
                  <a:off x="5141041" y="4609124"/>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0" name="Google Shape;490;p3"/>
                <p:cNvSpPr/>
                <p:nvPr/>
              </p:nvSpPr>
              <p:spPr>
                <a:xfrm>
                  <a:off x="5599749" y="439293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 name="Google Shape;491;p3"/>
                <p:cNvSpPr/>
                <p:nvPr/>
              </p:nvSpPr>
              <p:spPr>
                <a:xfrm>
                  <a:off x="5599749" y="4834587"/>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2" name="Google Shape;492;p3"/>
                <p:cNvSpPr/>
                <p:nvPr/>
              </p:nvSpPr>
              <p:spPr>
                <a:xfrm>
                  <a:off x="5370395" y="4609124"/>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 name="Google Shape;493;p3"/>
                <p:cNvSpPr/>
                <p:nvPr/>
              </p:nvSpPr>
              <p:spPr>
                <a:xfrm>
                  <a:off x="5370395" y="439293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4" name="Google Shape;494;p3"/>
                <p:cNvSpPr/>
                <p:nvPr/>
              </p:nvSpPr>
              <p:spPr>
                <a:xfrm>
                  <a:off x="5141041" y="4392930"/>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5" name="Google Shape;495;p3"/>
                <p:cNvSpPr/>
                <p:nvPr/>
              </p:nvSpPr>
              <p:spPr>
                <a:xfrm>
                  <a:off x="5599749" y="4609124"/>
                  <a:ext cx="182880" cy="182880"/>
                </a:xfrm>
                <a:prstGeom prst="ellipse">
                  <a:avLst/>
                </a:prstGeom>
                <a:solidFill>
                  <a:schemeClr val="accent6"/>
                </a:solidFill>
                <a:ln w="127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96" name="Google Shape;496;p3"/>
              <p:cNvGrpSpPr/>
              <p:nvPr/>
            </p:nvGrpSpPr>
            <p:grpSpPr>
              <a:xfrm>
                <a:off x="4667840" y="4396490"/>
                <a:ext cx="470757" cy="636520"/>
                <a:chOff x="4540977" y="4392930"/>
                <a:chExt cx="470757" cy="636520"/>
              </a:xfrm>
            </p:grpSpPr>
            <p:sp>
              <p:nvSpPr>
                <p:cNvPr id="497" name="Google Shape;497;p3"/>
                <p:cNvSpPr/>
                <p:nvPr/>
              </p:nvSpPr>
              <p:spPr>
                <a:xfrm>
                  <a:off x="4540977" y="462534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8" name="Google Shape;498;p3"/>
                <p:cNvSpPr/>
                <p:nvPr/>
              </p:nvSpPr>
              <p:spPr>
                <a:xfrm>
                  <a:off x="4540978" y="439293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9" name="Google Shape;499;p3"/>
                <p:cNvSpPr/>
                <p:nvPr/>
              </p:nvSpPr>
              <p:spPr>
                <a:xfrm>
                  <a:off x="4540977" y="484657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0" name="Google Shape;500;p3"/>
                <p:cNvSpPr/>
                <p:nvPr/>
              </p:nvSpPr>
              <p:spPr>
                <a:xfrm>
                  <a:off x="4799593" y="484251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1" name="Google Shape;501;p3"/>
                <p:cNvSpPr/>
                <p:nvPr/>
              </p:nvSpPr>
              <p:spPr>
                <a:xfrm>
                  <a:off x="4799593" y="439293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 name="Google Shape;502;p3"/>
                <p:cNvSpPr/>
                <p:nvPr/>
              </p:nvSpPr>
              <p:spPr>
                <a:xfrm>
                  <a:off x="4799593" y="4625340"/>
                  <a:ext cx="212141" cy="182880"/>
                </a:xfrm>
                <a:prstGeom prst="triangle">
                  <a:avLst>
                    <a:gd name="adj" fmla="val 50000"/>
                  </a:avLst>
                </a:prstGeom>
                <a:solidFill>
                  <a:srgbClr val="FF3300"/>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503" name="Google Shape;503;p3"/>
              <p:cNvGrpSpPr/>
              <p:nvPr/>
            </p:nvGrpSpPr>
            <p:grpSpPr>
              <a:xfrm>
                <a:off x="3811402" y="4393882"/>
                <a:ext cx="643143" cy="645076"/>
                <a:chOff x="3811402" y="4393882"/>
                <a:chExt cx="643143" cy="645076"/>
              </a:xfrm>
            </p:grpSpPr>
            <p:sp>
              <p:nvSpPr>
                <p:cNvPr id="504" name="Google Shape;504;p3"/>
                <p:cNvSpPr/>
                <p:nvPr/>
              </p:nvSpPr>
              <p:spPr>
                <a:xfrm>
                  <a:off x="3811402" y="462534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 name="Google Shape;505;p3"/>
                <p:cNvSpPr/>
                <p:nvPr/>
              </p:nvSpPr>
              <p:spPr>
                <a:xfrm>
                  <a:off x="4041962" y="4393882"/>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 name="Google Shape;506;p3"/>
                <p:cNvSpPr/>
                <p:nvPr/>
              </p:nvSpPr>
              <p:spPr>
                <a:xfrm>
                  <a:off x="4271665" y="4625340"/>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 name="Google Shape;507;p3"/>
                <p:cNvSpPr/>
                <p:nvPr/>
              </p:nvSpPr>
              <p:spPr>
                <a:xfrm>
                  <a:off x="4271665" y="4856078"/>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 name="Google Shape;508;p3"/>
                <p:cNvSpPr/>
                <p:nvPr/>
              </p:nvSpPr>
              <p:spPr>
                <a:xfrm>
                  <a:off x="3811402" y="4856078"/>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 name="Google Shape;509;p3"/>
                <p:cNvSpPr/>
                <p:nvPr/>
              </p:nvSpPr>
              <p:spPr>
                <a:xfrm>
                  <a:off x="4271665" y="4393882"/>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 name="Google Shape;510;p3"/>
                <p:cNvSpPr/>
                <p:nvPr/>
              </p:nvSpPr>
              <p:spPr>
                <a:xfrm>
                  <a:off x="4041962" y="4856078"/>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 name="Google Shape;511;p3"/>
                <p:cNvSpPr/>
                <p:nvPr/>
              </p:nvSpPr>
              <p:spPr>
                <a:xfrm>
                  <a:off x="3811402" y="4393882"/>
                  <a:ext cx="182880" cy="182880"/>
                </a:xfrm>
                <a:prstGeom prst="diamond">
                  <a:avLst/>
                </a:prstGeom>
                <a:solidFill>
                  <a:schemeClr val="accent4"/>
                </a:solidFill>
                <a:ln w="12700" cap="flat" cmpd="sng">
                  <a:solidFill>
                    <a:srgbClr val="7F47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512" name="Google Shape;512;p3"/>
              <p:cNvGrpSpPr/>
              <p:nvPr/>
            </p:nvGrpSpPr>
            <p:grpSpPr>
              <a:xfrm>
                <a:off x="4569461" y="5139690"/>
                <a:ext cx="643143" cy="617488"/>
                <a:chOff x="3811402" y="5101338"/>
                <a:chExt cx="643143" cy="617488"/>
              </a:xfrm>
            </p:grpSpPr>
            <p:sp>
              <p:nvSpPr>
                <p:cNvPr id="513" name="Google Shape;513;p3"/>
                <p:cNvSpPr/>
                <p:nvPr/>
              </p:nvSpPr>
              <p:spPr>
                <a:xfrm>
                  <a:off x="4046001" y="5535946"/>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4" name="Google Shape;514;p3"/>
                <p:cNvSpPr/>
                <p:nvPr/>
              </p:nvSpPr>
              <p:spPr>
                <a:xfrm>
                  <a:off x="4271665" y="5101338"/>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5" name="Google Shape;515;p3"/>
                <p:cNvSpPr/>
                <p:nvPr/>
              </p:nvSpPr>
              <p:spPr>
                <a:xfrm>
                  <a:off x="3811402" y="531901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6" name="Google Shape;516;p3"/>
                <p:cNvSpPr/>
                <p:nvPr/>
              </p:nvSpPr>
              <p:spPr>
                <a:xfrm>
                  <a:off x="3811402" y="5101338"/>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7" name="Google Shape;517;p3"/>
                <p:cNvSpPr/>
                <p:nvPr/>
              </p:nvSpPr>
              <p:spPr>
                <a:xfrm>
                  <a:off x="4046001" y="5319010"/>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8" name="Google Shape;518;p3"/>
                <p:cNvSpPr/>
                <p:nvPr/>
              </p:nvSpPr>
              <p:spPr>
                <a:xfrm>
                  <a:off x="4046001" y="5101338"/>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9" name="Google Shape;519;p3"/>
                <p:cNvSpPr/>
                <p:nvPr/>
              </p:nvSpPr>
              <p:spPr>
                <a:xfrm>
                  <a:off x="3811402" y="5535946"/>
                  <a:ext cx="182880" cy="182880"/>
                </a:xfrm>
                <a:prstGeom prst="rect">
                  <a:avLst/>
                </a:prstGeom>
                <a:solidFill>
                  <a:schemeClr val="accent2"/>
                </a:solidFill>
                <a:ln w="12700" cap="flat" cmpd="sng">
                  <a:solidFill>
                    <a:srgbClr val="0959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20" name="Google Shape;520;p3"/>
            <p:cNvPicPr preferRelativeResize="0"/>
            <p:nvPr/>
          </p:nvPicPr>
          <p:blipFill rotWithShape="1">
            <a:blip r:embed="rId4">
              <a:alphaModFix/>
            </a:blip>
            <a:srcRect/>
            <a:stretch/>
          </p:blipFill>
          <p:spPr>
            <a:xfrm>
              <a:off x="2800087" y="4655322"/>
              <a:ext cx="660508" cy="775379"/>
            </a:xfrm>
            <a:prstGeom prst="rect">
              <a:avLst/>
            </a:prstGeom>
            <a:noFill/>
            <a:ln>
              <a:noFill/>
            </a:ln>
          </p:spPr>
        </p:pic>
        <p:cxnSp>
          <p:nvCxnSpPr>
            <p:cNvPr id="521" name="Google Shape;521;p3"/>
            <p:cNvCxnSpPr>
              <a:stCxn id="453" idx="3"/>
              <a:endCxn id="520" idx="1"/>
            </p:cNvCxnSpPr>
            <p:nvPr/>
          </p:nvCxnSpPr>
          <p:spPr>
            <a:xfrm>
              <a:off x="2362877" y="5043011"/>
              <a:ext cx="437100" cy="0"/>
            </a:xfrm>
            <a:prstGeom prst="straightConnector1">
              <a:avLst/>
            </a:prstGeom>
            <a:noFill/>
            <a:ln w="9525" cap="flat" cmpd="sng">
              <a:solidFill>
                <a:schemeClr val="dk1"/>
              </a:solidFill>
              <a:prstDash val="solid"/>
              <a:miter lim="800000"/>
              <a:headEnd type="none" w="sm" len="sm"/>
              <a:tailEnd type="triangle" w="med" len="med"/>
            </a:ln>
          </p:spPr>
        </p:cxnSp>
        <p:cxnSp>
          <p:nvCxnSpPr>
            <p:cNvPr id="522" name="Google Shape;522;p3"/>
            <p:cNvCxnSpPr>
              <a:stCxn id="520" idx="3"/>
            </p:cNvCxnSpPr>
            <p:nvPr/>
          </p:nvCxnSpPr>
          <p:spPr>
            <a:xfrm>
              <a:off x="3460595" y="5043012"/>
              <a:ext cx="494100" cy="0"/>
            </a:xfrm>
            <a:prstGeom prst="straightConnector1">
              <a:avLst/>
            </a:prstGeom>
            <a:noFill/>
            <a:ln w="9525" cap="flat" cmpd="sng">
              <a:solidFill>
                <a:schemeClr val="dk1"/>
              </a:solidFill>
              <a:prstDash val="solid"/>
              <a:miter lim="800000"/>
              <a:headEnd type="none" w="sm" len="sm"/>
              <a:tailEnd type="triangle" w="med" len="med"/>
            </a:ln>
          </p:spPr>
        </p:cxnSp>
      </p:grpSp>
      <p:sp>
        <p:nvSpPr>
          <p:cNvPr id="523" name="Google Shape;523;p3"/>
          <p:cNvSpPr/>
          <p:nvPr/>
        </p:nvSpPr>
        <p:spPr>
          <a:xfrm>
            <a:off x="8571302" y="5520643"/>
            <a:ext cx="365760" cy="365760"/>
          </a:xfrm>
          <a:prstGeom prst="ellipse">
            <a:avLst/>
          </a:prstGeom>
          <a:solidFill>
            <a:srgbClr val="9A57CD"/>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4" name="Google Shape;524;p3"/>
          <p:cNvSpPr/>
          <p:nvPr/>
        </p:nvSpPr>
        <p:spPr>
          <a:xfrm>
            <a:off x="8571302" y="5032112"/>
            <a:ext cx="365760" cy="365760"/>
          </a:xfrm>
          <a:prstGeom prst="hexagon">
            <a:avLst>
              <a:gd name="adj" fmla="val 25000"/>
              <a:gd name="vf" fmla="val 115470"/>
            </a:avLst>
          </a:prstGeom>
          <a:solidFill>
            <a:srgbClr val="9A57CD"/>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25" name="Google Shape;525;p3"/>
          <p:cNvSpPr/>
          <p:nvPr/>
        </p:nvSpPr>
        <p:spPr>
          <a:xfrm>
            <a:off x="8573284" y="4520003"/>
            <a:ext cx="365760" cy="365760"/>
          </a:xfrm>
          <a:prstGeom prst="rect">
            <a:avLst/>
          </a:prstGeom>
          <a:solidFill>
            <a:srgbClr val="9A57CD"/>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26" name="Google Shape;526;p3"/>
          <p:cNvCxnSpPr>
            <a:stCxn id="525" idx="3"/>
            <a:endCxn id="527" idx="1"/>
          </p:cNvCxnSpPr>
          <p:nvPr/>
        </p:nvCxnSpPr>
        <p:spPr>
          <a:xfrm>
            <a:off x="8939044" y="4702883"/>
            <a:ext cx="460500" cy="569700"/>
          </a:xfrm>
          <a:prstGeom prst="straightConnector1">
            <a:avLst/>
          </a:prstGeom>
          <a:noFill/>
          <a:ln w="9525" cap="flat" cmpd="sng">
            <a:solidFill>
              <a:schemeClr val="dk1"/>
            </a:solidFill>
            <a:prstDash val="solid"/>
            <a:miter lim="800000"/>
            <a:headEnd type="none" w="sm" len="sm"/>
            <a:tailEnd type="triangle" w="med" len="med"/>
          </a:ln>
        </p:spPr>
      </p:cxnSp>
      <p:cxnSp>
        <p:nvCxnSpPr>
          <p:cNvPr id="528" name="Google Shape;528;p3"/>
          <p:cNvCxnSpPr>
            <a:stCxn id="524" idx="0"/>
            <a:endCxn id="527" idx="1"/>
          </p:cNvCxnSpPr>
          <p:nvPr/>
        </p:nvCxnSpPr>
        <p:spPr>
          <a:xfrm>
            <a:off x="8937062" y="5214992"/>
            <a:ext cx="462600" cy="57600"/>
          </a:xfrm>
          <a:prstGeom prst="straightConnector1">
            <a:avLst/>
          </a:prstGeom>
          <a:noFill/>
          <a:ln w="9525" cap="flat" cmpd="sng">
            <a:solidFill>
              <a:schemeClr val="dk1"/>
            </a:solidFill>
            <a:prstDash val="solid"/>
            <a:miter lim="800000"/>
            <a:headEnd type="none" w="sm" len="sm"/>
            <a:tailEnd type="triangle" w="med" len="med"/>
          </a:ln>
        </p:spPr>
      </p:cxnSp>
      <p:cxnSp>
        <p:nvCxnSpPr>
          <p:cNvPr id="529" name="Google Shape;529;p3"/>
          <p:cNvCxnSpPr>
            <a:stCxn id="523" idx="6"/>
            <a:endCxn id="527" idx="1"/>
          </p:cNvCxnSpPr>
          <p:nvPr/>
        </p:nvCxnSpPr>
        <p:spPr>
          <a:xfrm rot="10800000" flipH="1">
            <a:off x="8937062" y="5272723"/>
            <a:ext cx="462600" cy="430800"/>
          </a:xfrm>
          <a:prstGeom prst="straightConnector1">
            <a:avLst/>
          </a:prstGeom>
          <a:noFill/>
          <a:ln w="9525" cap="flat" cmpd="sng">
            <a:solidFill>
              <a:schemeClr val="dk1"/>
            </a:solidFill>
            <a:prstDash val="solid"/>
            <a:miter lim="800000"/>
            <a:headEnd type="none" w="sm" len="sm"/>
            <a:tailEnd type="triangle" w="med" len="med"/>
          </a:ln>
        </p:spPr>
      </p:cxnSp>
      <p:sp>
        <p:nvSpPr>
          <p:cNvPr id="530" name="Google Shape;530;p3"/>
          <p:cNvSpPr/>
          <p:nvPr/>
        </p:nvSpPr>
        <p:spPr>
          <a:xfrm>
            <a:off x="9307904" y="4367641"/>
            <a:ext cx="602472" cy="231734"/>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Wrong</a:t>
            </a:r>
            <a:endParaRPr sz="1400" b="0" i="0" u="none" strike="noStrike" cap="none">
              <a:solidFill>
                <a:srgbClr val="000000"/>
              </a:solidFill>
              <a:latin typeface="Arial"/>
              <a:ea typeface="Arial"/>
              <a:cs typeface="Arial"/>
              <a:sym typeface="Arial"/>
            </a:endParaRPr>
          </a:p>
        </p:txBody>
      </p:sp>
      <p:sp>
        <p:nvSpPr>
          <p:cNvPr id="531" name="Google Shape;531;p3"/>
          <p:cNvSpPr/>
          <p:nvPr/>
        </p:nvSpPr>
        <p:spPr>
          <a:xfrm>
            <a:off x="10440267" y="4333749"/>
            <a:ext cx="602472" cy="231734"/>
          </a:xfrm>
          <a:prstGeom prst="rect">
            <a:avLst/>
          </a:prstGeom>
          <a:solidFill>
            <a:schemeClr val="lt1"/>
          </a:solid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Wrong</a:t>
            </a:r>
            <a:endParaRPr sz="1400" b="0" i="0" u="none" strike="noStrike" cap="none">
              <a:solidFill>
                <a:srgbClr val="000000"/>
              </a:solidFill>
              <a:latin typeface="Arial"/>
              <a:ea typeface="Arial"/>
              <a:cs typeface="Arial"/>
              <a:sym typeface="Arial"/>
            </a:endParaRPr>
          </a:p>
        </p:txBody>
      </p:sp>
      <p:sp>
        <p:nvSpPr>
          <p:cNvPr id="532" name="Google Shape;532;p3"/>
          <p:cNvSpPr/>
          <p:nvPr/>
        </p:nvSpPr>
        <p:spPr>
          <a:xfrm>
            <a:off x="10095191" y="5935461"/>
            <a:ext cx="602472" cy="231734"/>
          </a:xfrm>
          <a:prstGeom prst="rect">
            <a:avLst/>
          </a:prstGeom>
          <a:solidFill>
            <a:schemeClr val="lt1"/>
          </a:solid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Calibri"/>
              <a:buNone/>
            </a:pPr>
            <a:r>
              <a:rPr lang="en-US" sz="1200" b="0" i="0" u="none" strike="noStrike" cap="none">
                <a:solidFill>
                  <a:srgbClr val="000000"/>
                </a:solidFill>
                <a:latin typeface="Calibri"/>
                <a:ea typeface="Calibri"/>
                <a:cs typeface="Calibri"/>
                <a:sym typeface="Calibri"/>
              </a:rPr>
              <a:t>Right</a:t>
            </a:r>
            <a:endParaRPr sz="1400" b="0" i="0" u="none" strike="noStrike" cap="none">
              <a:solidFill>
                <a:srgbClr val="000000"/>
              </a:solidFill>
              <a:latin typeface="Arial"/>
              <a:ea typeface="Arial"/>
              <a:cs typeface="Arial"/>
              <a:sym typeface="Arial"/>
            </a:endParaRPr>
          </a:p>
        </p:txBody>
      </p:sp>
      <p:grpSp>
        <p:nvGrpSpPr>
          <p:cNvPr id="533" name="Google Shape;533;p3"/>
          <p:cNvGrpSpPr/>
          <p:nvPr/>
        </p:nvGrpSpPr>
        <p:grpSpPr>
          <a:xfrm>
            <a:off x="9399575" y="4736535"/>
            <a:ext cx="1321326" cy="1072143"/>
            <a:chOff x="5842484" y="2925586"/>
            <a:chExt cx="1472715" cy="1194982"/>
          </a:xfrm>
        </p:grpSpPr>
        <p:grpSp>
          <p:nvGrpSpPr>
            <p:cNvPr id="534" name="Google Shape;534;p3"/>
            <p:cNvGrpSpPr/>
            <p:nvPr/>
          </p:nvGrpSpPr>
          <p:grpSpPr>
            <a:xfrm>
              <a:off x="5842484" y="2925586"/>
              <a:ext cx="1472715" cy="1194982"/>
              <a:chOff x="5842485" y="2925586"/>
              <a:chExt cx="1071162" cy="869156"/>
            </a:xfrm>
          </p:grpSpPr>
          <p:pic>
            <p:nvPicPr>
              <p:cNvPr id="527" name="Google Shape;527;p3"/>
              <p:cNvPicPr preferRelativeResize="0"/>
              <p:nvPr/>
            </p:nvPicPr>
            <p:blipFill rotWithShape="1">
              <a:blip r:embed="rId5">
                <a:alphaModFix/>
              </a:blip>
              <a:srcRect/>
              <a:stretch/>
            </p:blipFill>
            <p:spPr>
              <a:xfrm>
                <a:off x="5842485" y="2925586"/>
                <a:ext cx="1037666" cy="869156"/>
              </a:xfrm>
              <a:prstGeom prst="rect">
                <a:avLst/>
              </a:prstGeom>
              <a:noFill/>
              <a:ln>
                <a:noFill/>
              </a:ln>
            </p:spPr>
          </p:pic>
          <p:sp>
            <p:nvSpPr>
              <p:cNvPr id="535" name="Google Shape;535;p3"/>
              <p:cNvSpPr/>
              <p:nvPr/>
            </p:nvSpPr>
            <p:spPr>
              <a:xfrm>
                <a:off x="6081972" y="3073676"/>
                <a:ext cx="558692" cy="558692"/>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6" name="Google Shape;536;p3"/>
              <p:cNvSpPr/>
              <p:nvPr/>
            </p:nvSpPr>
            <p:spPr>
              <a:xfrm>
                <a:off x="6600123" y="3203402"/>
                <a:ext cx="313524" cy="313524"/>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pic>
          <p:nvPicPr>
            <p:cNvPr id="537" name="Google Shape;537;p3"/>
            <p:cNvPicPr preferRelativeResize="0"/>
            <p:nvPr/>
          </p:nvPicPr>
          <p:blipFill rotWithShape="1">
            <a:blip r:embed="rId6">
              <a:alphaModFix/>
            </a:blip>
            <a:srcRect/>
            <a:stretch/>
          </p:blipFill>
          <p:spPr>
            <a:xfrm>
              <a:off x="6167330" y="3143547"/>
              <a:ext cx="660508" cy="775379"/>
            </a:xfrm>
            <a:prstGeom prst="rect">
              <a:avLst/>
            </a:prstGeom>
            <a:noFill/>
            <a:ln>
              <a:noFill/>
            </a:ln>
          </p:spPr>
        </p:pic>
      </p:grpSp>
      <p:cxnSp>
        <p:nvCxnSpPr>
          <p:cNvPr id="538" name="Google Shape;538;p3"/>
          <p:cNvCxnSpPr>
            <a:stCxn id="530" idx="2"/>
            <a:endCxn id="527" idx="0"/>
          </p:cNvCxnSpPr>
          <p:nvPr/>
        </p:nvCxnSpPr>
        <p:spPr>
          <a:xfrm>
            <a:off x="9609140" y="4599375"/>
            <a:ext cx="430500" cy="137100"/>
          </a:xfrm>
          <a:prstGeom prst="straightConnector1">
            <a:avLst/>
          </a:prstGeom>
          <a:noFill/>
          <a:ln w="9525" cap="flat" cmpd="sng">
            <a:solidFill>
              <a:schemeClr val="dk1"/>
            </a:solidFill>
            <a:prstDash val="solid"/>
            <a:miter lim="800000"/>
            <a:headEnd type="none" w="sm" len="sm"/>
            <a:tailEnd type="triangle" w="med" len="med"/>
          </a:ln>
        </p:spPr>
      </p:cxnSp>
      <p:cxnSp>
        <p:nvCxnSpPr>
          <p:cNvPr id="539" name="Google Shape;539;p3"/>
          <p:cNvCxnSpPr>
            <a:stCxn id="531" idx="2"/>
            <a:endCxn id="527" idx="0"/>
          </p:cNvCxnSpPr>
          <p:nvPr/>
        </p:nvCxnSpPr>
        <p:spPr>
          <a:xfrm flipH="1">
            <a:off x="10039503" y="4565483"/>
            <a:ext cx="702000" cy="171000"/>
          </a:xfrm>
          <a:prstGeom prst="straightConnector1">
            <a:avLst/>
          </a:prstGeom>
          <a:noFill/>
          <a:ln w="9525" cap="flat" cmpd="sng">
            <a:solidFill>
              <a:schemeClr val="dk1"/>
            </a:solidFill>
            <a:prstDash val="solid"/>
            <a:miter lim="800000"/>
            <a:headEnd type="none" w="sm" len="sm"/>
            <a:tailEnd type="triangle" w="med" len="med"/>
          </a:ln>
        </p:spPr>
      </p:cxnSp>
      <p:cxnSp>
        <p:nvCxnSpPr>
          <p:cNvPr id="540" name="Google Shape;540;p3"/>
          <p:cNvCxnSpPr>
            <a:stCxn id="532" idx="0"/>
            <a:endCxn id="527" idx="2"/>
          </p:cNvCxnSpPr>
          <p:nvPr/>
        </p:nvCxnSpPr>
        <p:spPr>
          <a:xfrm rot="10800000">
            <a:off x="10039727" y="5808561"/>
            <a:ext cx="356700" cy="126900"/>
          </a:xfrm>
          <a:prstGeom prst="straightConnector1">
            <a:avLst/>
          </a:prstGeom>
          <a:noFill/>
          <a:ln w="9525" cap="flat" cmpd="sng">
            <a:solidFill>
              <a:schemeClr val="dk1"/>
            </a:solidFill>
            <a:prstDash val="solid"/>
            <a:miter lim="800000"/>
            <a:headEnd type="none" w="sm" len="sm"/>
            <a:tailEnd type="triangle" w="med" len="med"/>
          </a:ln>
        </p:spPr>
      </p:cxnSp>
      <p:cxnSp>
        <p:nvCxnSpPr>
          <p:cNvPr id="541" name="Google Shape;541;p3"/>
          <p:cNvCxnSpPr>
            <a:stCxn id="536" idx="2"/>
            <a:endCxn id="542" idx="2"/>
          </p:cNvCxnSpPr>
          <p:nvPr/>
        </p:nvCxnSpPr>
        <p:spPr>
          <a:xfrm>
            <a:off x="10334155" y="5272607"/>
            <a:ext cx="1041300" cy="2100"/>
          </a:xfrm>
          <a:prstGeom prst="straightConnector1">
            <a:avLst/>
          </a:prstGeom>
          <a:noFill/>
          <a:ln w="9525" cap="flat" cmpd="sng">
            <a:solidFill>
              <a:schemeClr val="dk1"/>
            </a:solidFill>
            <a:prstDash val="solid"/>
            <a:miter lim="800000"/>
            <a:headEnd type="none" w="sm" len="sm"/>
            <a:tailEnd type="triangle" w="med" len="med"/>
          </a:ln>
        </p:spPr>
      </p:cxnSp>
      <p:grpSp>
        <p:nvGrpSpPr>
          <p:cNvPr id="543" name="Google Shape;543;p3"/>
          <p:cNvGrpSpPr/>
          <p:nvPr/>
        </p:nvGrpSpPr>
        <p:grpSpPr>
          <a:xfrm>
            <a:off x="11262400" y="4866743"/>
            <a:ext cx="591829" cy="590759"/>
            <a:chOff x="11262400" y="4837247"/>
            <a:chExt cx="591829" cy="590759"/>
          </a:xfrm>
        </p:grpSpPr>
        <p:sp>
          <p:nvSpPr>
            <p:cNvPr id="542" name="Google Shape;542;p3"/>
            <p:cNvSpPr/>
            <p:nvPr/>
          </p:nvSpPr>
          <p:spPr>
            <a:xfrm>
              <a:off x="11375435" y="5062246"/>
              <a:ext cx="365760" cy="365760"/>
            </a:xfrm>
            <a:prstGeom prst="ellipse">
              <a:avLst/>
            </a:prstGeom>
            <a:solidFill>
              <a:srgbClr val="9A57CD"/>
            </a:solidFill>
            <a:ln w="127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4" name="Google Shape;544;p3"/>
            <p:cNvSpPr txBox="1"/>
            <p:nvPr/>
          </p:nvSpPr>
          <p:spPr>
            <a:xfrm>
              <a:off x="11262400" y="4837247"/>
              <a:ext cx="59182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23232"/>
                </a:buClr>
                <a:buSzPts val="1100"/>
                <a:buFont typeface="Calibri"/>
                <a:buNone/>
              </a:pPr>
              <a:r>
                <a:rPr lang="en-US" sz="1100" b="0" i="0" u="none" strike="noStrike" cap="none">
                  <a:solidFill>
                    <a:srgbClr val="323232"/>
                  </a:solidFill>
                  <a:latin typeface="Calibri"/>
                  <a:ea typeface="Calibri"/>
                  <a:cs typeface="Calibri"/>
                  <a:sym typeface="Calibri"/>
                </a:rPr>
                <a:t>Output</a:t>
              </a:r>
              <a:endParaRPr sz="1400" b="0" i="0" u="none" strike="noStrike" cap="none">
                <a:solidFill>
                  <a:srgbClr val="000000"/>
                </a:solidFill>
                <a:latin typeface="Arial"/>
                <a:ea typeface="Arial"/>
                <a:cs typeface="Arial"/>
                <a:sym typeface="Arial"/>
              </a:endParaRPr>
            </a:p>
          </p:txBody>
        </p:sp>
      </p:grpSp>
      <p:sp>
        <p:nvSpPr>
          <p:cNvPr id="545" name="Google Shape;545;p3"/>
          <p:cNvSpPr txBox="1"/>
          <p:nvPr/>
        </p:nvSpPr>
        <p:spPr>
          <a:xfrm>
            <a:off x="226411" y="3800068"/>
            <a:ext cx="3657600" cy="9848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2E75B5"/>
              </a:buClr>
              <a:buSzPts val="1500"/>
              <a:buFont typeface="Arial"/>
              <a:buChar char="•"/>
            </a:pPr>
            <a:r>
              <a:rPr lang="en-US" sz="1500" b="1" i="0" u="none" strike="noStrike" cap="none">
                <a:solidFill>
                  <a:srgbClr val="2E75B5"/>
                </a:solidFill>
                <a:latin typeface="Calibri"/>
                <a:ea typeface="Calibri"/>
                <a:cs typeface="Calibri"/>
                <a:sym typeface="Calibri"/>
              </a:rPr>
              <a:t>Regression</a:t>
            </a:r>
            <a:r>
              <a:rPr lang="en-US" sz="1500" b="0" i="0" u="none" strike="noStrike" cap="none">
                <a:solidFill>
                  <a:srgbClr val="323232"/>
                </a:solidFill>
                <a:latin typeface="Calibri"/>
                <a:ea typeface="Calibri"/>
                <a:cs typeface="Calibri"/>
                <a:sym typeface="Calibri"/>
              </a:rPr>
              <a:t> – predict a continuous number</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Linear regression</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323232"/>
              </a:buClr>
              <a:buSzPts val="1400"/>
              <a:buFont typeface="Arial"/>
              <a:buChar char="•"/>
            </a:pPr>
            <a:r>
              <a:rPr lang="en-US" sz="1400" b="0" i="0" u="none" strike="noStrike" cap="none">
                <a:solidFill>
                  <a:srgbClr val="323232"/>
                </a:solidFill>
                <a:latin typeface="Calibri"/>
                <a:ea typeface="Calibri"/>
                <a:cs typeface="Calibri"/>
                <a:sym typeface="Calibri"/>
              </a:rPr>
              <a:t>Decision Trees</a:t>
            </a:r>
            <a:endParaRPr sz="1400" b="0" i="0" u="none" strike="noStrike" cap="none">
              <a:solidFill>
                <a:srgbClr val="000000"/>
              </a:solidFill>
              <a:latin typeface="Arial"/>
              <a:ea typeface="Arial"/>
              <a:cs typeface="Arial"/>
              <a:sym typeface="Arial"/>
            </a:endParaRPr>
          </a:p>
        </p:txBody>
      </p:sp>
      <p:sp>
        <p:nvSpPr>
          <p:cNvPr id="546" name="Google Shape;546;p3"/>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4" name="Téglalap: lekerekített 3">
            <a:extLst>
              <a:ext uri="{FF2B5EF4-FFF2-40B4-BE49-F238E27FC236}">
                <a16:creationId xmlns:a16="http://schemas.microsoft.com/office/drawing/2014/main" id="{A08CFDCD-713E-A320-8548-6F28C1753503}"/>
              </a:ext>
            </a:extLst>
          </p:cNvPr>
          <p:cNvSpPr/>
          <p:nvPr/>
        </p:nvSpPr>
        <p:spPr>
          <a:xfrm>
            <a:off x="82772" y="3812092"/>
            <a:ext cx="3945170" cy="94070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5" name="Téglalap: lekerekített 4">
            <a:extLst>
              <a:ext uri="{FF2B5EF4-FFF2-40B4-BE49-F238E27FC236}">
                <a16:creationId xmlns:a16="http://schemas.microsoft.com/office/drawing/2014/main" id="{1F388F24-99EA-B817-C7B7-4ED0EBCEA2CD}"/>
              </a:ext>
            </a:extLst>
          </p:cNvPr>
          <p:cNvSpPr/>
          <p:nvPr/>
        </p:nvSpPr>
        <p:spPr>
          <a:xfrm>
            <a:off x="41719" y="5660661"/>
            <a:ext cx="3945170" cy="108687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500"/>
                                        <p:tgtEl>
                                          <p:spTgt spid="418"/>
                                        </p:tgtEl>
                                      </p:cBhvr>
                                    </p:animEffect>
                                  </p:childTnLst>
                                </p:cTn>
                              </p:par>
                              <p:par>
                                <p:cTn id="8" presetID="10" presetClass="entr" presetSubtype="0" fill="hold" nodeType="withEffect">
                                  <p:stCondLst>
                                    <p:cond delay="0"/>
                                  </p:stCondLst>
                                  <p:childTnLst>
                                    <p:set>
                                      <p:cBhvr>
                                        <p:cTn id="9" dur="1" fill="hold">
                                          <p:stCondLst>
                                            <p:cond delay="0"/>
                                          </p:stCondLst>
                                        </p:cTn>
                                        <p:tgtEl>
                                          <p:spTgt spid="419"/>
                                        </p:tgtEl>
                                        <p:attrNameLst>
                                          <p:attrName>style.visibility</p:attrName>
                                        </p:attrNameLst>
                                      </p:cBhvr>
                                      <p:to>
                                        <p:strVal val="visible"/>
                                      </p:to>
                                    </p:set>
                                    <p:animEffect transition="in" filter="fade">
                                      <p:cBhvr>
                                        <p:cTn id="10" dur="500"/>
                                        <p:tgtEl>
                                          <p:spTgt spid="419"/>
                                        </p:tgtEl>
                                      </p:cBhvr>
                                    </p:animEffect>
                                  </p:childTnLst>
                                </p:cTn>
                              </p:par>
                              <p:par>
                                <p:cTn id="11" presetID="10" presetClass="entr" presetSubtype="0" fill="hold" nodeType="withEffect">
                                  <p:stCondLst>
                                    <p:cond delay="0"/>
                                  </p:stCondLst>
                                  <p:childTnLst>
                                    <p:set>
                                      <p:cBhvr>
                                        <p:cTn id="12" dur="1" fill="hold">
                                          <p:stCondLst>
                                            <p:cond delay="0"/>
                                          </p:stCondLst>
                                        </p:cTn>
                                        <p:tgtEl>
                                          <p:spTgt spid="430"/>
                                        </p:tgtEl>
                                        <p:attrNameLst>
                                          <p:attrName>style.visibility</p:attrName>
                                        </p:attrNameLst>
                                      </p:cBhvr>
                                      <p:to>
                                        <p:strVal val="visible"/>
                                      </p:to>
                                    </p:set>
                                    <p:animEffect transition="in" filter="fade">
                                      <p:cBhvr>
                                        <p:cTn id="13" dur="500"/>
                                        <p:tgtEl>
                                          <p:spTgt spid="4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45"/>
                                        </p:tgtEl>
                                        <p:attrNameLst>
                                          <p:attrName>style.visibility</p:attrName>
                                        </p:attrNameLst>
                                      </p:cBhvr>
                                      <p:to>
                                        <p:strVal val="visible"/>
                                      </p:to>
                                    </p:set>
                                    <p:animEffect transition="in" filter="fade">
                                      <p:cBhvr>
                                        <p:cTn id="18" dur="500"/>
                                        <p:tgtEl>
                                          <p:spTgt spid="545"/>
                                        </p:tgtEl>
                                      </p:cBhvr>
                                    </p:animEffect>
                                  </p:childTnLst>
                                </p:cTn>
                              </p:par>
                              <p:par>
                                <p:cTn id="19" presetID="10" presetClass="entr" presetSubtype="0" fill="hold" nodeType="withEffect">
                                  <p:stCondLst>
                                    <p:cond delay="0"/>
                                  </p:stCondLst>
                                  <p:childTnLst>
                                    <p:set>
                                      <p:cBhvr>
                                        <p:cTn id="20" dur="1" fill="hold">
                                          <p:stCondLst>
                                            <p:cond delay="0"/>
                                          </p:stCondLst>
                                        </p:cTn>
                                        <p:tgtEl>
                                          <p:spTgt spid="440"/>
                                        </p:tgtEl>
                                        <p:attrNameLst>
                                          <p:attrName>style.visibility</p:attrName>
                                        </p:attrNameLst>
                                      </p:cBhvr>
                                      <p:to>
                                        <p:strVal val="visible"/>
                                      </p:to>
                                    </p:set>
                                    <p:animEffect transition="in" filter="fade">
                                      <p:cBhvr>
                                        <p:cTn id="21" dur="500"/>
                                        <p:tgtEl>
                                          <p:spTgt spid="4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20"/>
                                        </p:tgtEl>
                                        <p:attrNameLst>
                                          <p:attrName>style.visibility</p:attrName>
                                        </p:attrNameLst>
                                      </p:cBhvr>
                                      <p:to>
                                        <p:strVal val="visible"/>
                                      </p:to>
                                    </p:set>
                                    <p:animEffect transition="in" filter="fade">
                                      <p:cBhvr>
                                        <p:cTn id="26" dur="500"/>
                                        <p:tgtEl>
                                          <p:spTgt spid="420"/>
                                        </p:tgtEl>
                                      </p:cBhvr>
                                    </p:animEffect>
                                  </p:childTnLst>
                                </p:cTn>
                              </p:par>
                              <p:par>
                                <p:cTn id="27" presetID="10" presetClass="entr" presetSubtype="0" fill="hold" nodeType="withEffect">
                                  <p:stCondLst>
                                    <p:cond delay="0"/>
                                  </p:stCondLst>
                                  <p:childTnLst>
                                    <p:set>
                                      <p:cBhvr>
                                        <p:cTn id="28" dur="1" fill="hold">
                                          <p:stCondLst>
                                            <p:cond delay="0"/>
                                          </p:stCondLst>
                                        </p:cTn>
                                        <p:tgtEl>
                                          <p:spTgt spid="421"/>
                                        </p:tgtEl>
                                        <p:attrNameLst>
                                          <p:attrName>style.visibility</p:attrName>
                                        </p:attrNameLst>
                                      </p:cBhvr>
                                      <p:to>
                                        <p:strVal val="visible"/>
                                      </p:to>
                                    </p:set>
                                    <p:animEffect transition="in" filter="fade">
                                      <p:cBhvr>
                                        <p:cTn id="29" dur="500"/>
                                        <p:tgtEl>
                                          <p:spTgt spid="421"/>
                                        </p:tgtEl>
                                      </p:cBhvr>
                                    </p:animEffect>
                                  </p:childTnLst>
                                </p:cTn>
                              </p:par>
                              <p:par>
                                <p:cTn id="30" presetID="10" presetClass="entr" presetSubtype="0" fill="hold" nodeType="withEffect">
                                  <p:stCondLst>
                                    <p:cond delay="0"/>
                                  </p:stCondLst>
                                  <p:childTnLst>
                                    <p:set>
                                      <p:cBhvr>
                                        <p:cTn id="31" dur="1" fill="hold">
                                          <p:stCondLst>
                                            <p:cond delay="0"/>
                                          </p:stCondLst>
                                        </p:cTn>
                                        <p:tgtEl>
                                          <p:spTgt spid="422"/>
                                        </p:tgtEl>
                                        <p:attrNameLst>
                                          <p:attrName>style.visibility</p:attrName>
                                        </p:attrNameLst>
                                      </p:cBhvr>
                                      <p:to>
                                        <p:strVal val="visible"/>
                                      </p:to>
                                    </p:set>
                                    <p:animEffect transition="in" filter="fade">
                                      <p:cBhvr>
                                        <p:cTn id="32" dur="500"/>
                                        <p:tgtEl>
                                          <p:spTgt spid="422"/>
                                        </p:tgtEl>
                                      </p:cBhvr>
                                    </p:animEffect>
                                  </p:childTnLst>
                                </p:cTn>
                              </p:par>
                              <p:par>
                                <p:cTn id="33" presetID="10" presetClass="entr" presetSubtype="0" fill="hold" nodeType="withEffect">
                                  <p:stCondLst>
                                    <p:cond delay="0"/>
                                  </p:stCondLst>
                                  <p:childTnLst>
                                    <p:set>
                                      <p:cBhvr>
                                        <p:cTn id="34" dur="1" fill="hold">
                                          <p:stCondLst>
                                            <p:cond delay="0"/>
                                          </p:stCondLst>
                                        </p:cTn>
                                        <p:tgtEl>
                                          <p:spTgt spid="423"/>
                                        </p:tgtEl>
                                        <p:attrNameLst>
                                          <p:attrName>style.visibility</p:attrName>
                                        </p:attrNameLst>
                                      </p:cBhvr>
                                      <p:to>
                                        <p:strVal val="visible"/>
                                      </p:to>
                                    </p:set>
                                    <p:animEffect transition="in" filter="fade">
                                      <p:cBhvr>
                                        <p:cTn id="35" dur="500"/>
                                        <p:tgtEl>
                                          <p:spTgt spid="423"/>
                                        </p:tgtEl>
                                      </p:cBhvr>
                                    </p:animEffect>
                                  </p:childTnLst>
                                </p:cTn>
                              </p:par>
                              <p:par>
                                <p:cTn id="36" presetID="10" presetClass="entr" presetSubtype="0" fill="hold" nodeType="withEffect">
                                  <p:stCondLst>
                                    <p:cond delay="0"/>
                                  </p:stCondLst>
                                  <p:childTnLst>
                                    <p:set>
                                      <p:cBhvr>
                                        <p:cTn id="37" dur="1" fill="hold">
                                          <p:stCondLst>
                                            <p:cond delay="0"/>
                                          </p:stCondLst>
                                        </p:cTn>
                                        <p:tgtEl>
                                          <p:spTgt spid="424"/>
                                        </p:tgtEl>
                                        <p:attrNameLst>
                                          <p:attrName>style.visibility</p:attrName>
                                        </p:attrNameLst>
                                      </p:cBhvr>
                                      <p:to>
                                        <p:strVal val="visible"/>
                                      </p:to>
                                    </p:set>
                                    <p:animEffect transition="in" filter="fade">
                                      <p:cBhvr>
                                        <p:cTn id="38" dur="500"/>
                                        <p:tgtEl>
                                          <p:spTgt spid="4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1"/>
                                        </p:tgtEl>
                                        <p:attrNameLst>
                                          <p:attrName>style.visibility</p:attrName>
                                        </p:attrNameLst>
                                      </p:cBhvr>
                                      <p:to>
                                        <p:strVal val="visible"/>
                                      </p:to>
                                    </p:set>
                                    <p:animEffect transition="in" filter="fade">
                                      <p:cBhvr>
                                        <p:cTn id="43" dur="500"/>
                                        <p:tgtEl>
                                          <p:spTgt spid="45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25"/>
                                        </p:tgtEl>
                                        <p:attrNameLst>
                                          <p:attrName>style.visibility</p:attrName>
                                        </p:attrNameLst>
                                      </p:cBhvr>
                                      <p:to>
                                        <p:strVal val="visible"/>
                                      </p:to>
                                    </p:set>
                                    <p:animEffect transition="in" filter="fade">
                                      <p:cBhvr>
                                        <p:cTn id="48" dur="500"/>
                                        <p:tgtEl>
                                          <p:spTgt spid="425"/>
                                        </p:tgtEl>
                                      </p:cBhvr>
                                    </p:animEffect>
                                  </p:childTnLst>
                                </p:cTn>
                              </p:par>
                              <p:par>
                                <p:cTn id="49" presetID="10" presetClass="entr" presetSubtype="0" fill="hold" nodeType="withEffect">
                                  <p:stCondLst>
                                    <p:cond delay="0"/>
                                  </p:stCondLst>
                                  <p:childTnLst>
                                    <p:set>
                                      <p:cBhvr>
                                        <p:cTn id="50" dur="1" fill="hold">
                                          <p:stCondLst>
                                            <p:cond delay="0"/>
                                          </p:stCondLst>
                                        </p:cTn>
                                        <p:tgtEl>
                                          <p:spTgt spid="426"/>
                                        </p:tgtEl>
                                        <p:attrNameLst>
                                          <p:attrName>style.visibility</p:attrName>
                                        </p:attrNameLst>
                                      </p:cBhvr>
                                      <p:to>
                                        <p:strVal val="visible"/>
                                      </p:to>
                                    </p:set>
                                    <p:animEffect transition="in" filter="fade">
                                      <p:cBhvr>
                                        <p:cTn id="51" dur="500"/>
                                        <p:tgtEl>
                                          <p:spTgt spid="426"/>
                                        </p:tgtEl>
                                      </p:cBhvr>
                                    </p:animEffect>
                                  </p:childTnLst>
                                </p:cTn>
                              </p:par>
                              <p:par>
                                <p:cTn id="52" presetID="10" presetClass="entr" presetSubtype="0" fill="hold" nodeType="withEffect">
                                  <p:stCondLst>
                                    <p:cond delay="0"/>
                                  </p:stCondLst>
                                  <p:childTnLst>
                                    <p:set>
                                      <p:cBhvr>
                                        <p:cTn id="53" dur="1" fill="hold">
                                          <p:stCondLst>
                                            <p:cond delay="0"/>
                                          </p:stCondLst>
                                        </p:cTn>
                                        <p:tgtEl>
                                          <p:spTgt spid="427"/>
                                        </p:tgtEl>
                                        <p:attrNameLst>
                                          <p:attrName>style.visibility</p:attrName>
                                        </p:attrNameLst>
                                      </p:cBhvr>
                                      <p:to>
                                        <p:strVal val="visible"/>
                                      </p:to>
                                    </p:set>
                                    <p:animEffect transition="in" filter="fade">
                                      <p:cBhvr>
                                        <p:cTn id="54" dur="500"/>
                                        <p:tgtEl>
                                          <p:spTgt spid="427"/>
                                        </p:tgtEl>
                                      </p:cBhvr>
                                    </p:animEffect>
                                  </p:childTnLst>
                                </p:cTn>
                              </p:par>
                              <p:par>
                                <p:cTn id="55" presetID="10" presetClass="entr" presetSubtype="0" fill="hold" nodeType="withEffect">
                                  <p:stCondLst>
                                    <p:cond delay="0"/>
                                  </p:stCondLst>
                                  <p:childTnLst>
                                    <p:set>
                                      <p:cBhvr>
                                        <p:cTn id="56" dur="1" fill="hold">
                                          <p:stCondLst>
                                            <p:cond delay="0"/>
                                          </p:stCondLst>
                                        </p:cTn>
                                        <p:tgtEl>
                                          <p:spTgt spid="428"/>
                                        </p:tgtEl>
                                        <p:attrNameLst>
                                          <p:attrName>style.visibility</p:attrName>
                                        </p:attrNameLst>
                                      </p:cBhvr>
                                      <p:to>
                                        <p:strVal val="visible"/>
                                      </p:to>
                                    </p:set>
                                    <p:animEffect transition="in" filter="fade">
                                      <p:cBhvr>
                                        <p:cTn id="57" dur="500"/>
                                        <p:tgtEl>
                                          <p:spTgt spid="428"/>
                                        </p:tgtEl>
                                      </p:cBhvr>
                                    </p:animEffect>
                                  </p:childTnLst>
                                </p:cTn>
                              </p:par>
                              <p:par>
                                <p:cTn id="58" presetID="10" presetClass="entr" presetSubtype="0" fill="hold" nodeType="withEffect">
                                  <p:stCondLst>
                                    <p:cond delay="0"/>
                                  </p:stCondLst>
                                  <p:childTnLst>
                                    <p:set>
                                      <p:cBhvr>
                                        <p:cTn id="59" dur="1" fill="hold">
                                          <p:stCondLst>
                                            <p:cond delay="0"/>
                                          </p:stCondLst>
                                        </p:cTn>
                                        <p:tgtEl>
                                          <p:spTgt spid="429"/>
                                        </p:tgtEl>
                                        <p:attrNameLst>
                                          <p:attrName>style.visibility</p:attrName>
                                        </p:attrNameLst>
                                      </p:cBhvr>
                                      <p:to>
                                        <p:strVal val="visible"/>
                                      </p:to>
                                    </p:set>
                                    <p:animEffect transition="in" filter="fade">
                                      <p:cBhvr>
                                        <p:cTn id="60" dur="500"/>
                                        <p:tgtEl>
                                          <p:spTgt spid="4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25"/>
                                        </p:tgtEl>
                                        <p:attrNameLst>
                                          <p:attrName>style.visibility</p:attrName>
                                        </p:attrNameLst>
                                      </p:cBhvr>
                                      <p:to>
                                        <p:strVal val="visible"/>
                                      </p:to>
                                    </p:set>
                                    <p:animEffect transition="in" filter="fade">
                                      <p:cBhvr>
                                        <p:cTn id="65" dur="500"/>
                                        <p:tgtEl>
                                          <p:spTgt spid="525"/>
                                        </p:tgtEl>
                                      </p:cBhvr>
                                    </p:animEffect>
                                  </p:childTnLst>
                                </p:cTn>
                              </p:par>
                              <p:par>
                                <p:cTn id="66" presetID="10" presetClass="entr" presetSubtype="0" fill="hold" nodeType="withEffect">
                                  <p:stCondLst>
                                    <p:cond delay="0"/>
                                  </p:stCondLst>
                                  <p:childTnLst>
                                    <p:set>
                                      <p:cBhvr>
                                        <p:cTn id="67" dur="1" fill="hold">
                                          <p:stCondLst>
                                            <p:cond delay="0"/>
                                          </p:stCondLst>
                                        </p:cTn>
                                        <p:tgtEl>
                                          <p:spTgt spid="533"/>
                                        </p:tgtEl>
                                        <p:attrNameLst>
                                          <p:attrName>style.visibility</p:attrName>
                                        </p:attrNameLst>
                                      </p:cBhvr>
                                      <p:to>
                                        <p:strVal val="visible"/>
                                      </p:to>
                                    </p:set>
                                    <p:animEffect transition="in" filter="fade">
                                      <p:cBhvr>
                                        <p:cTn id="68" dur="500"/>
                                        <p:tgtEl>
                                          <p:spTgt spid="533"/>
                                        </p:tgtEl>
                                      </p:cBhvr>
                                    </p:animEffect>
                                  </p:childTnLst>
                                </p:cTn>
                              </p:par>
                              <p:par>
                                <p:cTn id="69" presetID="10" presetClass="entr" presetSubtype="0" fill="hold" nodeType="withEffect">
                                  <p:stCondLst>
                                    <p:cond delay="0"/>
                                  </p:stCondLst>
                                  <p:childTnLst>
                                    <p:set>
                                      <p:cBhvr>
                                        <p:cTn id="70" dur="1" fill="hold">
                                          <p:stCondLst>
                                            <p:cond delay="0"/>
                                          </p:stCondLst>
                                        </p:cTn>
                                        <p:tgtEl>
                                          <p:spTgt spid="526"/>
                                        </p:tgtEl>
                                        <p:attrNameLst>
                                          <p:attrName>style.visibility</p:attrName>
                                        </p:attrNameLst>
                                      </p:cBhvr>
                                      <p:to>
                                        <p:strVal val="visible"/>
                                      </p:to>
                                    </p:set>
                                    <p:animEffect transition="in" filter="fade">
                                      <p:cBhvr>
                                        <p:cTn id="71" dur="500"/>
                                        <p:tgtEl>
                                          <p:spTgt spid="526"/>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30"/>
                                        </p:tgtEl>
                                        <p:attrNameLst>
                                          <p:attrName>style.visibility</p:attrName>
                                        </p:attrNameLst>
                                      </p:cBhvr>
                                      <p:to>
                                        <p:strVal val="visible"/>
                                      </p:to>
                                    </p:set>
                                    <p:animEffect transition="in" filter="fade">
                                      <p:cBhvr>
                                        <p:cTn id="76" dur="500"/>
                                        <p:tgtEl>
                                          <p:spTgt spid="530"/>
                                        </p:tgtEl>
                                      </p:cBhvr>
                                    </p:animEffect>
                                  </p:childTnLst>
                                </p:cTn>
                              </p:par>
                              <p:par>
                                <p:cTn id="77" presetID="10" presetClass="entr" presetSubtype="0" fill="hold" nodeType="withEffect">
                                  <p:stCondLst>
                                    <p:cond delay="0"/>
                                  </p:stCondLst>
                                  <p:childTnLst>
                                    <p:set>
                                      <p:cBhvr>
                                        <p:cTn id="78" dur="1" fill="hold">
                                          <p:stCondLst>
                                            <p:cond delay="0"/>
                                          </p:stCondLst>
                                        </p:cTn>
                                        <p:tgtEl>
                                          <p:spTgt spid="538"/>
                                        </p:tgtEl>
                                        <p:attrNameLst>
                                          <p:attrName>style.visibility</p:attrName>
                                        </p:attrNameLst>
                                      </p:cBhvr>
                                      <p:to>
                                        <p:strVal val="visible"/>
                                      </p:to>
                                    </p:set>
                                    <p:animEffect transition="in" filter="fade">
                                      <p:cBhvr>
                                        <p:cTn id="79" dur="500"/>
                                        <p:tgtEl>
                                          <p:spTgt spid="538"/>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24"/>
                                        </p:tgtEl>
                                        <p:attrNameLst>
                                          <p:attrName>style.visibility</p:attrName>
                                        </p:attrNameLst>
                                      </p:cBhvr>
                                      <p:to>
                                        <p:strVal val="visible"/>
                                      </p:to>
                                    </p:set>
                                    <p:animEffect transition="in" filter="fade">
                                      <p:cBhvr>
                                        <p:cTn id="84" dur="500"/>
                                        <p:tgtEl>
                                          <p:spTgt spid="524"/>
                                        </p:tgtEl>
                                      </p:cBhvr>
                                    </p:animEffect>
                                  </p:childTnLst>
                                </p:cTn>
                              </p:par>
                              <p:par>
                                <p:cTn id="85" presetID="10" presetClass="entr" presetSubtype="0" fill="hold" nodeType="withEffect">
                                  <p:stCondLst>
                                    <p:cond delay="0"/>
                                  </p:stCondLst>
                                  <p:childTnLst>
                                    <p:set>
                                      <p:cBhvr>
                                        <p:cTn id="86" dur="1" fill="hold">
                                          <p:stCondLst>
                                            <p:cond delay="0"/>
                                          </p:stCondLst>
                                        </p:cTn>
                                        <p:tgtEl>
                                          <p:spTgt spid="528"/>
                                        </p:tgtEl>
                                        <p:attrNameLst>
                                          <p:attrName>style.visibility</p:attrName>
                                        </p:attrNameLst>
                                      </p:cBhvr>
                                      <p:to>
                                        <p:strVal val="visible"/>
                                      </p:to>
                                    </p:set>
                                    <p:animEffect transition="in" filter="fade">
                                      <p:cBhvr>
                                        <p:cTn id="87" dur="500"/>
                                        <p:tgtEl>
                                          <p:spTgt spid="52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31"/>
                                        </p:tgtEl>
                                        <p:attrNameLst>
                                          <p:attrName>style.visibility</p:attrName>
                                        </p:attrNameLst>
                                      </p:cBhvr>
                                      <p:to>
                                        <p:strVal val="visible"/>
                                      </p:to>
                                    </p:set>
                                    <p:animEffect transition="in" filter="fade">
                                      <p:cBhvr>
                                        <p:cTn id="92" dur="500"/>
                                        <p:tgtEl>
                                          <p:spTgt spid="531"/>
                                        </p:tgtEl>
                                      </p:cBhvr>
                                    </p:animEffect>
                                  </p:childTnLst>
                                </p:cTn>
                              </p:par>
                              <p:par>
                                <p:cTn id="93" presetID="10" presetClass="entr" presetSubtype="0" fill="hold" nodeType="withEffect">
                                  <p:stCondLst>
                                    <p:cond delay="0"/>
                                  </p:stCondLst>
                                  <p:childTnLst>
                                    <p:set>
                                      <p:cBhvr>
                                        <p:cTn id="94" dur="1" fill="hold">
                                          <p:stCondLst>
                                            <p:cond delay="0"/>
                                          </p:stCondLst>
                                        </p:cTn>
                                        <p:tgtEl>
                                          <p:spTgt spid="539"/>
                                        </p:tgtEl>
                                        <p:attrNameLst>
                                          <p:attrName>style.visibility</p:attrName>
                                        </p:attrNameLst>
                                      </p:cBhvr>
                                      <p:to>
                                        <p:strVal val="visible"/>
                                      </p:to>
                                    </p:set>
                                    <p:animEffect transition="in" filter="fade">
                                      <p:cBhvr>
                                        <p:cTn id="95" dur="500"/>
                                        <p:tgtEl>
                                          <p:spTgt spid="53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523"/>
                                        </p:tgtEl>
                                        <p:attrNameLst>
                                          <p:attrName>style.visibility</p:attrName>
                                        </p:attrNameLst>
                                      </p:cBhvr>
                                      <p:to>
                                        <p:strVal val="visible"/>
                                      </p:to>
                                    </p:set>
                                    <p:animEffect transition="in" filter="fade">
                                      <p:cBhvr>
                                        <p:cTn id="100" dur="500"/>
                                        <p:tgtEl>
                                          <p:spTgt spid="523"/>
                                        </p:tgtEl>
                                      </p:cBhvr>
                                    </p:animEffect>
                                  </p:childTnLst>
                                </p:cTn>
                              </p:par>
                              <p:par>
                                <p:cTn id="101" presetID="10" presetClass="entr" presetSubtype="0" fill="hold" nodeType="withEffect">
                                  <p:stCondLst>
                                    <p:cond delay="0"/>
                                  </p:stCondLst>
                                  <p:childTnLst>
                                    <p:set>
                                      <p:cBhvr>
                                        <p:cTn id="102" dur="1" fill="hold">
                                          <p:stCondLst>
                                            <p:cond delay="0"/>
                                          </p:stCondLst>
                                        </p:cTn>
                                        <p:tgtEl>
                                          <p:spTgt spid="529"/>
                                        </p:tgtEl>
                                        <p:attrNameLst>
                                          <p:attrName>style.visibility</p:attrName>
                                        </p:attrNameLst>
                                      </p:cBhvr>
                                      <p:to>
                                        <p:strVal val="visible"/>
                                      </p:to>
                                    </p:set>
                                    <p:animEffect transition="in" filter="fade">
                                      <p:cBhvr>
                                        <p:cTn id="103" dur="500"/>
                                        <p:tgtEl>
                                          <p:spTgt spid="52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32"/>
                                        </p:tgtEl>
                                        <p:attrNameLst>
                                          <p:attrName>style.visibility</p:attrName>
                                        </p:attrNameLst>
                                      </p:cBhvr>
                                      <p:to>
                                        <p:strVal val="visible"/>
                                      </p:to>
                                    </p:set>
                                    <p:animEffect transition="in" filter="fade">
                                      <p:cBhvr>
                                        <p:cTn id="108" dur="500"/>
                                        <p:tgtEl>
                                          <p:spTgt spid="532"/>
                                        </p:tgtEl>
                                      </p:cBhvr>
                                    </p:animEffect>
                                  </p:childTnLst>
                                </p:cTn>
                              </p:par>
                              <p:par>
                                <p:cTn id="109" presetID="10" presetClass="entr" presetSubtype="0" fill="hold" nodeType="withEffect">
                                  <p:stCondLst>
                                    <p:cond delay="0"/>
                                  </p:stCondLst>
                                  <p:childTnLst>
                                    <p:set>
                                      <p:cBhvr>
                                        <p:cTn id="110" dur="1" fill="hold">
                                          <p:stCondLst>
                                            <p:cond delay="0"/>
                                          </p:stCondLst>
                                        </p:cTn>
                                        <p:tgtEl>
                                          <p:spTgt spid="540"/>
                                        </p:tgtEl>
                                        <p:attrNameLst>
                                          <p:attrName>style.visibility</p:attrName>
                                        </p:attrNameLst>
                                      </p:cBhvr>
                                      <p:to>
                                        <p:strVal val="visible"/>
                                      </p:to>
                                    </p:set>
                                    <p:animEffect transition="in" filter="fade">
                                      <p:cBhvr>
                                        <p:cTn id="111" dur="500"/>
                                        <p:tgtEl>
                                          <p:spTgt spid="54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41"/>
                                        </p:tgtEl>
                                        <p:attrNameLst>
                                          <p:attrName>style.visibility</p:attrName>
                                        </p:attrNameLst>
                                      </p:cBhvr>
                                      <p:to>
                                        <p:strVal val="visible"/>
                                      </p:to>
                                    </p:set>
                                    <p:animEffect transition="in" filter="fade">
                                      <p:cBhvr>
                                        <p:cTn id="116" dur="500"/>
                                        <p:tgtEl>
                                          <p:spTgt spid="541"/>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543"/>
                                        </p:tgtEl>
                                        <p:attrNameLst>
                                          <p:attrName>style.visibility</p:attrName>
                                        </p:attrNameLst>
                                      </p:cBhvr>
                                      <p:to>
                                        <p:strVal val="visible"/>
                                      </p:to>
                                    </p:set>
                                    <p:animEffect transition="in" filter="fade">
                                      <p:cBhvr>
                                        <p:cTn id="121" dur="500"/>
                                        <p:tgtEl>
                                          <p:spTgt spid="543"/>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
                                        </p:tgtEl>
                                        <p:attrNameLst>
                                          <p:attrName>style.visibility</p:attrName>
                                        </p:attrNameLst>
                                      </p:cBhvr>
                                      <p:to>
                                        <p:strVal val="visible"/>
                                      </p:to>
                                    </p:set>
                                    <p:animEffect transition="in" filter="fade">
                                      <p:cBhvr>
                                        <p:cTn id="1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475900" y="1467250"/>
            <a:ext cx="5325000" cy="1231200"/>
          </a:xfrm>
          <a:prstGeom prst="rect">
            <a:avLst/>
          </a:prstGeom>
          <a:noFill/>
          <a:ln>
            <a:noFill/>
          </a:ln>
        </p:spPr>
        <p:txBody>
          <a:bodyPr spcFirstLastPara="1" wrap="square" lIns="91425" tIns="45700" rIns="91425" bIns="45700" anchor="t" anchorCtr="0">
            <a:noAutofit/>
          </a:bodyPr>
          <a:lstStyle/>
          <a:p>
            <a:pPr marL="305576" marR="0" lvl="0" indent="-285750" algn="just" rtl="0">
              <a:lnSpc>
                <a:spcPct val="160000"/>
              </a:lnSpc>
              <a:spcBef>
                <a:spcPts val="0"/>
              </a:spcBef>
              <a:spcAft>
                <a:spcPts val="600"/>
              </a:spcAft>
              <a:buClr>
                <a:srgbClr val="33ABF1"/>
              </a:buClr>
              <a:buSzPts val="1538"/>
              <a:buFont typeface="Arial"/>
              <a:buChar char="•"/>
            </a:pPr>
            <a:r>
              <a:rPr lang="en-US" sz="1537"/>
              <a:t>The type of model we use - hypothesis space: set of all possible specific models that can be learned from the actual data</a:t>
            </a:r>
            <a:endParaRPr sz="300"/>
          </a:p>
        </p:txBody>
      </p:sp>
      <p:sp>
        <p:nvSpPr>
          <p:cNvPr id="553" name="Google Shape;553;p4"/>
          <p:cNvSpPr txBox="1">
            <a:spLocks noGrp="1"/>
          </p:cNvSpPr>
          <p:nvPr>
            <p:ph type="title"/>
          </p:nvPr>
        </p:nvSpPr>
        <p:spPr>
          <a:xfrm>
            <a:off x="475891" y="365125"/>
            <a:ext cx="10117200" cy="487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800"/>
              <a:buNone/>
            </a:pPr>
            <a:r>
              <a:rPr lang="en-US"/>
              <a:t>A Framework for ML solutions</a:t>
            </a:r>
            <a:endParaRPr/>
          </a:p>
        </p:txBody>
      </p:sp>
      <p:sp>
        <p:nvSpPr>
          <p:cNvPr id="554" name="Google Shape;554;p4"/>
          <p:cNvSpPr txBox="1">
            <a:spLocks noGrp="1"/>
          </p:cNvSpPr>
          <p:nvPr>
            <p:ph type="body" idx="3"/>
          </p:nvPr>
        </p:nvSpPr>
        <p:spPr>
          <a:xfrm>
            <a:off x="1102528" y="1144532"/>
            <a:ext cx="4993500" cy="322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600"/>
              <a:buNone/>
            </a:pPr>
            <a:r>
              <a:rPr lang="en-US" sz="1800"/>
              <a:t>Representation</a:t>
            </a:r>
            <a:endParaRPr/>
          </a:p>
        </p:txBody>
      </p:sp>
      <p:sp>
        <p:nvSpPr>
          <p:cNvPr id="555" name="Google Shape;555;p4"/>
          <p:cNvSpPr txBox="1">
            <a:spLocks noGrp="1"/>
          </p:cNvSpPr>
          <p:nvPr>
            <p:ph type="body" idx="4"/>
          </p:nvPr>
        </p:nvSpPr>
        <p:spPr>
          <a:xfrm>
            <a:off x="1044030" y="2773237"/>
            <a:ext cx="5052000" cy="294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600"/>
              <a:buNone/>
            </a:pPr>
            <a:r>
              <a:rPr lang="en-US" sz="1800"/>
              <a:t>Evaluation</a:t>
            </a:r>
            <a:endParaRPr/>
          </a:p>
        </p:txBody>
      </p:sp>
      <p:sp>
        <p:nvSpPr>
          <p:cNvPr id="556" name="Google Shape;556;p4"/>
          <p:cNvSpPr txBox="1">
            <a:spLocks noGrp="1"/>
          </p:cNvSpPr>
          <p:nvPr>
            <p:ph type="body" idx="5"/>
          </p:nvPr>
        </p:nvSpPr>
        <p:spPr>
          <a:xfrm>
            <a:off x="1044030" y="4398920"/>
            <a:ext cx="5052000" cy="33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1000"/>
              </a:spcBef>
              <a:spcAft>
                <a:spcPts val="0"/>
              </a:spcAft>
              <a:buSzPts val="1600"/>
              <a:buNone/>
            </a:pPr>
            <a:r>
              <a:rPr lang="en-US" sz="1800"/>
              <a:t>Optimization</a:t>
            </a:r>
            <a:endParaRPr/>
          </a:p>
        </p:txBody>
      </p:sp>
      <p:sp>
        <p:nvSpPr>
          <p:cNvPr id="557" name="Google Shape;557;p4"/>
          <p:cNvSpPr txBox="1">
            <a:spLocks noGrp="1"/>
          </p:cNvSpPr>
          <p:nvPr>
            <p:ph type="body" idx="6"/>
          </p:nvPr>
        </p:nvSpPr>
        <p:spPr>
          <a:xfrm>
            <a:off x="475891" y="3119936"/>
            <a:ext cx="5620200" cy="1274700"/>
          </a:xfrm>
          <a:prstGeom prst="rect">
            <a:avLst/>
          </a:prstGeom>
          <a:noFill/>
          <a:ln>
            <a:noFill/>
          </a:ln>
        </p:spPr>
        <p:txBody>
          <a:bodyPr spcFirstLastPara="1" wrap="square" lIns="91425" tIns="45700" rIns="91425" bIns="45700" anchor="t" anchorCtr="0">
            <a:noAutofit/>
          </a:bodyPr>
          <a:lstStyle/>
          <a:p>
            <a:pPr marL="305576" lvl="0" indent="-285750" algn="just" rtl="0">
              <a:lnSpc>
                <a:spcPct val="160000"/>
              </a:lnSpc>
              <a:spcBef>
                <a:spcPts val="0"/>
              </a:spcBef>
              <a:spcAft>
                <a:spcPts val="0"/>
              </a:spcAft>
              <a:buClr>
                <a:schemeClr val="accent2"/>
              </a:buClr>
              <a:buSzPts val="1538"/>
              <a:buFont typeface="Arial"/>
              <a:buChar char="•"/>
            </a:pPr>
            <a:r>
              <a:rPr lang="en-US" sz="1537"/>
              <a:t>A measure to distinguish better and worse models</a:t>
            </a:r>
            <a:endParaRPr/>
          </a:p>
          <a:p>
            <a:pPr marL="305576" lvl="0" indent="-285750" algn="just" rtl="0">
              <a:lnSpc>
                <a:spcPct val="160000"/>
              </a:lnSpc>
              <a:spcBef>
                <a:spcPts val="600"/>
              </a:spcBef>
              <a:spcAft>
                <a:spcPts val="600"/>
              </a:spcAft>
              <a:buClr>
                <a:schemeClr val="accent2"/>
              </a:buClr>
              <a:buSzPts val="1538"/>
              <a:buFont typeface="Arial"/>
              <a:buChar char="•"/>
            </a:pPr>
            <a:r>
              <a:rPr lang="en-US" sz="1537"/>
              <a:t>Called evaluation/objective/scoring function</a:t>
            </a:r>
            <a:endParaRPr/>
          </a:p>
        </p:txBody>
      </p:sp>
      <p:sp>
        <p:nvSpPr>
          <p:cNvPr id="558" name="Google Shape;558;p4"/>
          <p:cNvSpPr txBox="1">
            <a:spLocks noGrp="1"/>
          </p:cNvSpPr>
          <p:nvPr>
            <p:ph type="body" idx="7"/>
          </p:nvPr>
        </p:nvSpPr>
        <p:spPr>
          <a:xfrm>
            <a:off x="475900" y="4778250"/>
            <a:ext cx="5325000" cy="1398600"/>
          </a:xfrm>
          <a:prstGeom prst="rect">
            <a:avLst/>
          </a:prstGeom>
          <a:noFill/>
          <a:ln>
            <a:noFill/>
          </a:ln>
        </p:spPr>
        <p:txBody>
          <a:bodyPr spcFirstLastPara="1" wrap="square" lIns="91425" tIns="45700" rIns="91425" bIns="45700" anchor="t" anchorCtr="0">
            <a:noAutofit/>
          </a:bodyPr>
          <a:lstStyle/>
          <a:p>
            <a:pPr marL="305576" lvl="0" indent="-285750" algn="just" rtl="0">
              <a:lnSpc>
                <a:spcPct val="160000"/>
              </a:lnSpc>
              <a:spcBef>
                <a:spcPts val="0"/>
              </a:spcBef>
              <a:spcAft>
                <a:spcPts val="600"/>
              </a:spcAft>
              <a:buClr>
                <a:schemeClr val="accent2"/>
              </a:buClr>
              <a:buSzPts val="1538"/>
              <a:buFont typeface="Arial"/>
              <a:buChar char="•"/>
            </a:pPr>
            <a:r>
              <a:rPr lang="en-US" sz="1537"/>
              <a:t>A method to search in the space of models given by </a:t>
            </a:r>
            <a:r>
              <a:rPr lang="en-US" sz="1537" i="1"/>
              <a:t>representation</a:t>
            </a:r>
            <a:r>
              <a:rPr lang="en-US" sz="1537"/>
              <a:t> to find the best one based on </a:t>
            </a:r>
            <a:r>
              <a:rPr lang="en-US" sz="1537" i="1"/>
              <a:t>evaluation</a:t>
            </a:r>
            <a:endParaRPr i="1"/>
          </a:p>
        </p:txBody>
      </p:sp>
      <p:grpSp>
        <p:nvGrpSpPr>
          <p:cNvPr id="559" name="Google Shape;559;p4"/>
          <p:cNvGrpSpPr/>
          <p:nvPr/>
        </p:nvGrpSpPr>
        <p:grpSpPr>
          <a:xfrm>
            <a:off x="7424105" y="992086"/>
            <a:ext cx="2863313" cy="1781129"/>
            <a:chOff x="7801250" y="1215375"/>
            <a:chExt cx="3638725" cy="3038950"/>
          </a:xfrm>
        </p:grpSpPr>
        <p:pic>
          <p:nvPicPr>
            <p:cNvPr id="560" name="Google Shape;560;p4"/>
            <p:cNvPicPr preferRelativeResize="0"/>
            <p:nvPr/>
          </p:nvPicPr>
          <p:blipFill rotWithShape="1">
            <a:blip r:embed="rId3">
              <a:alphaModFix/>
            </a:blip>
            <a:srcRect l="5043" t="4696" r="5985" b="16236"/>
            <a:stretch/>
          </p:blipFill>
          <p:spPr>
            <a:xfrm>
              <a:off x="7801250" y="1215375"/>
              <a:ext cx="3286125" cy="2970150"/>
            </a:xfrm>
            <a:prstGeom prst="rect">
              <a:avLst/>
            </a:prstGeom>
            <a:noFill/>
            <a:ln>
              <a:noFill/>
            </a:ln>
          </p:spPr>
        </p:pic>
        <p:sp>
          <p:nvSpPr>
            <p:cNvPr id="561" name="Google Shape;561;p4"/>
            <p:cNvSpPr/>
            <p:nvPr/>
          </p:nvSpPr>
          <p:spPr>
            <a:xfrm>
              <a:off x="7801275" y="1967850"/>
              <a:ext cx="3486300" cy="128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4"/>
            <p:cNvSpPr/>
            <p:nvPr/>
          </p:nvSpPr>
          <p:spPr>
            <a:xfrm>
              <a:off x="7801275" y="2991625"/>
              <a:ext cx="3486300" cy="272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
            <p:cNvSpPr/>
            <p:nvPr/>
          </p:nvSpPr>
          <p:spPr>
            <a:xfrm>
              <a:off x="7953675" y="3982225"/>
              <a:ext cx="3486300" cy="272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4" name="Google Shape;564;p4"/>
          <p:cNvSpPr/>
          <p:nvPr/>
        </p:nvSpPr>
        <p:spPr>
          <a:xfrm>
            <a:off x="6058200" y="1539225"/>
            <a:ext cx="1014300" cy="487200"/>
          </a:xfrm>
          <a:prstGeom prst="rightArrow">
            <a:avLst>
              <a:gd name="adj1" fmla="val 50000"/>
              <a:gd name="adj2" fmla="val 50000"/>
            </a:avLst>
          </a:prstGeom>
          <a:solidFill>
            <a:srgbClr val="FFFFFF">
              <a:alpha val="72156"/>
            </a:srgbClr>
          </a:solidFill>
          <a:ln w="2857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
          <p:cNvSpPr txBox="1"/>
          <p:nvPr/>
        </p:nvSpPr>
        <p:spPr>
          <a:xfrm>
            <a:off x="7521500" y="3201325"/>
            <a:ext cx="3286200" cy="800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1" u="none" strike="noStrike" cap="none">
                <a:solidFill>
                  <a:srgbClr val="000000"/>
                </a:solidFill>
                <a:latin typeface="Lobster"/>
                <a:ea typeface="Lobster"/>
                <a:cs typeface="Lobster"/>
                <a:sym typeface="Lobster"/>
              </a:rPr>
              <a:t>F </a:t>
            </a:r>
            <a:r>
              <a:rPr lang="en-US" sz="4000" b="1" i="1" u="none" strike="noStrike" cap="none">
                <a:solidFill>
                  <a:srgbClr val="000000"/>
                </a:solidFill>
                <a:latin typeface="Avenir"/>
                <a:ea typeface="Avenir"/>
                <a:cs typeface="Avenir"/>
                <a:sym typeface="Avenir"/>
              </a:rPr>
              <a:t>(     ) = 0.93</a:t>
            </a:r>
            <a:endParaRPr sz="1400" b="0" i="0" u="none" strike="noStrike" cap="none">
              <a:solidFill>
                <a:srgbClr val="000000"/>
              </a:solidFill>
              <a:latin typeface="Arial"/>
              <a:ea typeface="Arial"/>
              <a:cs typeface="Arial"/>
              <a:sym typeface="Arial"/>
            </a:endParaRPr>
          </a:p>
        </p:txBody>
      </p:sp>
      <p:sp>
        <p:nvSpPr>
          <p:cNvPr id="566" name="Google Shape;566;p4"/>
          <p:cNvSpPr/>
          <p:nvPr/>
        </p:nvSpPr>
        <p:spPr>
          <a:xfrm>
            <a:off x="6058200" y="3291825"/>
            <a:ext cx="1014300" cy="487200"/>
          </a:xfrm>
          <a:prstGeom prst="rightArrow">
            <a:avLst>
              <a:gd name="adj1" fmla="val 50000"/>
              <a:gd name="adj2" fmla="val 50000"/>
            </a:avLst>
          </a:prstGeom>
          <a:solidFill>
            <a:srgbClr val="FFFFFF">
              <a:alpha val="72156"/>
            </a:srgbClr>
          </a:solidFill>
          <a:ln w="2857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7" name="Google Shape;567;p4"/>
          <p:cNvPicPr preferRelativeResize="0"/>
          <p:nvPr/>
        </p:nvPicPr>
        <p:blipFill rotWithShape="1">
          <a:blip r:embed="rId4">
            <a:alphaModFix/>
          </a:blip>
          <a:srcRect l="36457" t="56329" r="36988" b="20365"/>
          <a:stretch/>
        </p:blipFill>
        <p:spPr>
          <a:xfrm>
            <a:off x="8105950" y="3368025"/>
            <a:ext cx="581150" cy="487200"/>
          </a:xfrm>
          <a:prstGeom prst="rect">
            <a:avLst/>
          </a:prstGeom>
          <a:noFill/>
          <a:ln>
            <a:noFill/>
          </a:ln>
        </p:spPr>
      </p:pic>
      <p:sp>
        <p:nvSpPr>
          <p:cNvPr id="568" name="Google Shape;568;p4"/>
          <p:cNvSpPr/>
          <p:nvPr/>
        </p:nvSpPr>
        <p:spPr>
          <a:xfrm>
            <a:off x="6058200" y="4892025"/>
            <a:ext cx="1014300" cy="487200"/>
          </a:xfrm>
          <a:prstGeom prst="rightArrow">
            <a:avLst>
              <a:gd name="adj1" fmla="val 50000"/>
              <a:gd name="adj2" fmla="val 50000"/>
            </a:avLst>
          </a:prstGeom>
          <a:solidFill>
            <a:srgbClr val="FFFFFF">
              <a:alpha val="72156"/>
            </a:srgbClr>
          </a:solidFill>
          <a:ln w="2857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69" name="Google Shape;569;p4"/>
          <p:cNvPicPr preferRelativeResize="0"/>
          <p:nvPr/>
        </p:nvPicPr>
        <p:blipFill rotWithShape="1">
          <a:blip r:embed="rId3">
            <a:alphaModFix/>
          </a:blip>
          <a:srcRect l="36457" t="56329" r="36988" b="20365"/>
          <a:stretch/>
        </p:blipFill>
        <p:spPr>
          <a:xfrm>
            <a:off x="7424100" y="4506275"/>
            <a:ext cx="581150" cy="487200"/>
          </a:xfrm>
          <a:prstGeom prst="rect">
            <a:avLst/>
          </a:prstGeom>
          <a:noFill/>
          <a:ln>
            <a:noFill/>
          </a:ln>
        </p:spPr>
      </p:pic>
      <p:pic>
        <p:nvPicPr>
          <p:cNvPr id="570" name="Google Shape;570;p4"/>
          <p:cNvPicPr preferRelativeResize="0"/>
          <p:nvPr/>
        </p:nvPicPr>
        <p:blipFill rotWithShape="1">
          <a:blip r:embed="rId5">
            <a:alphaModFix/>
          </a:blip>
          <a:srcRect l="36457" t="56329" r="36988" b="20365"/>
          <a:stretch/>
        </p:blipFill>
        <p:spPr>
          <a:xfrm>
            <a:off x="8467900" y="4511025"/>
            <a:ext cx="581150" cy="487200"/>
          </a:xfrm>
          <a:prstGeom prst="rect">
            <a:avLst/>
          </a:prstGeom>
          <a:noFill/>
          <a:ln>
            <a:noFill/>
          </a:ln>
        </p:spPr>
      </p:pic>
      <p:pic>
        <p:nvPicPr>
          <p:cNvPr id="571" name="Google Shape;571;p4"/>
          <p:cNvPicPr preferRelativeResize="0"/>
          <p:nvPr/>
        </p:nvPicPr>
        <p:blipFill rotWithShape="1">
          <a:blip r:embed="rId6">
            <a:alphaModFix/>
          </a:blip>
          <a:srcRect l="36457" t="56329" r="36988" b="20365"/>
          <a:stretch/>
        </p:blipFill>
        <p:spPr>
          <a:xfrm>
            <a:off x="9458500" y="4511025"/>
            <a:ext cx="581150" cy="487200"/>
          </a:xfrm>
          <a:prstGeom prst="rect">
            <a:avLst/>
          </a:prstGeom>
          <a:noFill/>
          <a:ln>
            <a:noFill/>
          </a:ln>
        </p:spPr>
      </p:pic>
      <p:pic>
        <p:nvPicPr>
          <p:cNvPr id="572" name="Google Shape;572;p4"/>
          <p:cNvPicPr preferRelativeResize="0"/>
          <p:nvPr/>
        </p:nvPicPr>
        <p:blipFill rotWithShape="1">
          <a:blip r:embed="rId7">
            <a:alphaModFix/>
          </a:blip>
          <a:srcRect l="36457" t="56329" r="36988" b="20365"/>
          <a:stretch/>
        </p:blipFill>
        <p:spPr>
          <a:xfrm>
            <a:off x="9458500" y="5273025"/>
            <a:ext cx="581150" cy="487200"/>
          </a:xfrm>
          <a:prstGeom prst="rect">
            <a:avLst/>
          </a:prstGeom>
          <a:noFill/>
          <a:ln>
            <a:noFill/>
          </a:ln>
        </p:spPr>
      </p:pic>
      <p:pic>
        <p:nvPicPr>
          <p:cNvPr id="573" name="Google Shape;573;p4"/>
          <p:cNvPicPr preferRelativeResize="0"/>
          <p:nvPr/>
        </p:nvPicPr>
        <p:blipFill rotWithShape="1">
          <a:blip r:embed="rId8">
            <a:alphaModFix/>
          </a:blip>
          <a:srcRect l="36457" t="56329" r="36988" b="20365"/>
          <a:stretch/>
        </p:blipFill>
        <p:spPr>
          <a:xfrm>
            <a:off x="8467900" y="5273025"/>
            <a:ext cx="581150" cy="487200"/>
          </a:xfrm>
          <a:prstGeom prst="rect">
            <a:avLst/>
          </a:prstGeom>
          <a:noFill/>
          <a:ln>
            <a:noFill/>
          </a:ln>
        </p:spPr>
      </p:pic>
      <p:pic>
        <p:nvPicPr>
          <p:cNvPr id="574" name="Google Shape;574;p4"/>
          <p:cNvPicPr preferRelativeResize="0"/>
          <p:nvPr/>
        </p:nvPicPr>
        <p:blipFill rotWithShape="1">
          <a:blip r:embed="rId9">
            <a:alphaModFix/>
          </a:blip>
          <a:srcRect l="36457" t="56329" r="36988" b="20365"/>
          <a:stretch/>
        </p:blipFill>
        <p:spPr>
          <a:xfrm>
            <a:off x="7401100" y="5273025"/>
            <a:ext cx="581150" cy="487200"/>
          </a:xfrm>
          <a:prstGeom prst="rect">
            <a:avLst/>
          </a:prstGeom>
          <a:noFill/>
          <a:ln>
            <a:noFill/>
          </a:ln>
        </p:spPr>
      </p:pic>
      <p:sp>
        <p:nvSpPr>
          <p:cNvPr id="575" name="Google Shape;575;p4"/>
          <p:cNvSpPr/>
          <p:nvPr/>
        </p:nvSpPr>
        <p:spPr>
          <a:xfrm rot="10800000">
            <a:off x="8039400" y="5523450"/>
            <a:ext cx="352200" cy="130500"/>
          </a:xfrm>
          <a:prstGeom prst="rightArrow">
            <a:avLst>
              <a:gd name="adj1" fmla="val 50000"/>
              <a:gd name="adj2" fmla="val 50000"/>
            </a:avLst>
          </a:prstGeom>
          <a:solidFill>
            <a:srgbClr val="4769F9"/>
          </a:solidFill>
          <a:ln w="952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4"/>
          <p:cNvSpPr/>
          <p:nvPr/>
        </p:nvSpPr>
        <p:spPr>
          <a:xfrm>
            <a:off x="10169750" y="4847250"/>
            <a:ext cx="933600" cy="800400"/>
          </a:xfrm>
          <a:prstGeom prst="curvedLeftArrow">
            <a:avLst>
              <a:gd name="adj1" fmla="val 25000"/>
              <a:gd name="adj2" fmla="val 50000"/>
              <a:gd name="adj3" fmla="val 25000"/>
            </a:avLst>
          </a:prstGeom>
          <a:solidFill>
            <a:srgbClr val="4769F9"/>
          </a:solidFill>
          <a:ln w="952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
          <p:cNvSpPr/>
          <p:nvPr/>
        </p:nvSpPr>
        <p:spPr>
          <a:xfrm rot="10800000">
            <a:off x="9106200" y="5523450"/>
            <a:ext cx="352200" cy="130500"/>
          </a:xfrm>
          <a:prstGeom prst="rightArrow">
            <a:avLst>
              <a:gd name="adj1" fmla="val 50000"/>
              <a:gd name="adj2" fmla="val 50000"/>
            </a:avLst>
          </a:prstGeom>
          <a:solidFill>
            <a:srgbClr val="4769F9"/>
          </a:solidFill>
          <a:ln w="952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
          <p:cNvSpPr/>
          <p:nvPr/>
        </p:nvSpPr>
        <p:spPr>
          <a:xfrm>
            <a:off x="8039400" y="4761450"/>
            <a:ext cx="352200" cy="130500"/>
          </a:xfrm>
          <a:prstGeom prst="rightArrow">
            <a:avLst>
              <a:gd name="adj1" fmla="val 50000"/>
              <a:gd name="adj2" fmla="val 50000"/>
            </a:avLst>
          </a:prstGeom>
          <a:solidFill>
            <a:srgbClr val="4769F9"/>
          </a:solidFill>
          <a:ln w="952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
          <p:cNvSpPr/>
          <p:nvPr/>
        </p:nvSpPr>
        <p:spPr>
          <a:xfrm>
            <a:off x="9106200" y="4761450"/>
            <a:ext cx="352200" cy="130500"/>
          </a:xfrm>
          <a:prstGeom prst="rightArrow">
            <a:avLst>
              <a:gd name="adj1" fmla="val 50000"/>
              <a:gd name="adj2" fmla="val 50000"/>
            </a:avLst>
          </a:prstGeom>
          <a:solidFill>
            <a:srgbClr val="4769F9"/>
          </a:solidFill>
          <a:ln w="9525" cap="flat" cmpd="sng">
            <a:solidFill>
              <a:srgbClr val="4769F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4"/>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
          <p:cNvSpPr txBox="1">
            <a:spLocks noGrp="1"/>
          </p:cNvSpPr>
          <p:nvPr>
            <p:ph type="body" idx="1"/>
          </p:nvPr>
        </p:nvSpPr>
        <p:spPr>
          <a:xfrm>
            <a:off x="475891" y="1100606"/>
            <a:ext cx="11424009" cy="1353867"/>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a:t>To create a model we need data, more specifically we need input variables that the model uses to learn, we call these features</a:t>
            </a:r>
            <a:endParaRPr/>
          </a:p>
          <a:p>
            <a:pPr marL="228600" lvl="0" indent="-228600" algn="l" rtl="0">
              <a:lnSpc>
                <a:spcPct val="90000"/>
              </a:lnSpc>
              <a:spcBef>
                <a:spcPts val="1000"/>
              </a:spcBef>
              <a:spcAft>
                <a:spcPts val="0"/>
              </a:spcAft>
              <a:buSzPts val="2000"/>
              <a:buChar char="•"/>
            </a:pPr>
            <a:r>
              <a:rPr lang="en-US"/>
              <a:t>There are different types of variables, from many aspects, and it is important to recognize which is what, so we can process them accordingly</a:t>
            </a:r>
            <a:endParaRPr/>
          </a:p>
          <a:p>
            <a:pPr marL="228600" lvl="0" indent="-101600" algn="l" rtl="0">
              <a:lnSpc>
                <a:spcPct val="90000"/>
              </a:lnSpc>
              <a:spcBef>
                <a:spcPts val="1000"/>
              </a:spcBef>
              <a:spcAft>
                <a:spcPts val="0"/>
              </a:spcAft>
              <a:buSzPts val="2000"/>
              <a:buNone/>
            </a:pPr>
            <a:endParaRPr/>
          </a:p>
        </p:txBody>
      </p:sp>
      <p:sp>
        <p:nvSpPr>
          <p:cNvPr id="594" name="Google Shape;594;p6"/>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Variable types</a:t>
            </a:r>
            <a:endParaRPr/>
          </a:p>
        </p:txBody>
      </p:sp>
      <p:sp>
        <p:nvSpPr>
          <p:cNvPr id="595" name="Google Shape;595;p6"/>
          <p:cNvSpPr/>
          <p:nvPr/>
        </p:nvSpPr>
        <p:spPr>
          <a:xfrm>
            <a:off x="435294" y="2473847"/>
            <a:ext cx="5577840" cy="552692"/>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By content</a:t>
            </a:r>
            <a:endParaRPr sz="1400" b="0" i="0" u="none" strike="noStrike" cap="none">
              <a:solidFill>
                <a:srgbClr val="000000"/>
              </a:solidFill>
              <a:latin typeface="Arial"/>
              <a:ea typeface="Arial"/>
              <a:cs typeface="Arial"/>
              <a:sym typeface="Arial"/>
            </a:endParaRPr>
          </a:p>
        </p:txBody>
      </p:sp>
      <p:sp>
        <p:nvSpPr>
          <p:cNvPr id="596" name="Google Shape;596;p6"/>
          <p:cNvSpPr/>
          <p:nvPr/>
        </p:nvSpPr>
        <p:spPr>
          <a:xfrm>
            <a:off x="435292" y="3154438"/>
            <a:ext cx="5577840" cy="921626"/>
          </a:xfrm>
          <a:prstGeom prst="rect">
            <a:avLst/>
          </a:prstGeom>
          <a:solidFill>
            <a:schemeClr val="accent1"/>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sng" strike="noStrike" cap="none" dirty="0">
                <a:solidFill>
                  <a:srgbClr val="FFFFFF"/>
                </a:solidFill>
                <a:latin typeface="Calibri"/>
                <a:ea typeface="Calibri"/>
                <a:cs typeface="Calibri"/>
                <a:sym typeface="Calibri"/>
              </a:rPr>
              <a:t>Categorical</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dirty="0">
                <a:solidFill>
                  <a:srgbClr val="FFFFFF"/>
                </a:solidFill>
                <a:latin typeface="Calibri"/>
                <a:ea typeface="Calibri"/>
                <a:cs typeface="Calibri"/>
                <a:sym typeface="Calibri"/>
              </a:rPr>
              <a:t>can take only a limited selection of values, usually represented by text, but can also be represented by numbers </a:t>
            </a:r>
            <a:br>
              <a:rPr lang="en-US" sz="1400" b="0" i="0" u="none" strike="noStrike" cap="none" dirty="0">
                <a:solidFill>
                  <a:srgbClr val="FFFFFF"/>
                </a:solidFill>
                <a:latin typeface="Calibri"/>
                <a:ea typeface="Calibri"/>
                <a:cs typeface="Calibri"/>
                <a:sym typeface="Calibri"/>
              </a:rPr>
            </a:br>
            <a:r>
              <a:rPr lang="en-US" sz="1400" b="0" i="0" u="none" strike="noStrike" cap="none" dirty="0">
                <a:solidFill>
                  <a:srgbClr val="FFFFFF"/>
                </a:solidFill>
                <a:latin typeface="Calibri"/>
                <a:ea typeface="Calibri"/>
                <a:cs typeface="Calibri"/>
                <a:sym typeface="Calibri"/>
              </a:rPr>
              <a:t>(education level / ZIP code) </a:t>
            </a:r>
            <a:endParaRPr sz="1400" b="0" i="0" u="none" strike="noStrike" cap="none" dirty="0">
              <a:solidFill>
                <a:srgbClr val="000000"/>
              </a:solidFill>
              <a:latin typeface="Arial"/>
              <a:ea typeface="Arial"/>
              <a:cs typeface="Arial"/>
              <a:sym typeface="Arial"/>
            </a:endParaRPr>
          </a:p>
        </p:txBody>
      </p:sp>
      <p:sp>
        <p:nvSpPr>
          <p:cNvPr id="597" name="Google Shape;597;p6"/>
          <p:cNvSpPr/>
          <p:nvPr/>
        </p:nvSpPr>
        <p:spPr>
          <a:xfrm>
            <a:off x="6178870" y="2473847"/>
            <a:ext cx="5577840" cy="552692"/>
          </a:xfrm>
          <a:prstGeom prst="rect">
            <a:avLst/>
          </a:prstGeom>
          <a:solidFill>
            <a:srgbClr val="385623"/>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800"/>
              <a:buFont typeface="Calibri"/>
              <a:buNone/>
            </a:pPr>
            <a:r>
              <a:rPr lang="en-US" sz="2800" b="1" i="0" u="none" strike="noStrike" cap="none">
                <a:solidFill>
                  <a:srgbClr val="FFFFFF"/>
                </a:solidFill>
                <a:latin typeface="Calibri"/>
                <a:ea typeface="Calibri"/>
                <a:cs typeface="Calibri"/>
                <a:sym typeface="Calibri"/>
              </a:rPr>
              <a:t>By purpose</a:t>
            </a:r>
            <a:endParaRPr sz="1400" b="0" i="0" u="none" strike="noStrike" cap="none">
              <a:solidFill>
                <a:srgbClr val="000000"/>
              </a:solidFill>
              <a:latin typeface="Arial"/>
              <a:ea typeface="Arial"/>
              <a:cs typeface="Arial"/>
              <a:sym typeface="Arial"/>
            </a:endParaRPr>
          </a:p>
        </p:txBody>
      </p:sp>
      <p:sp>
        <p:nvSpPr>
          <p:cNvPr id="598" name="Google Shape;598;p6"/>
          <p:cNvSpPr/>
          <p:nvPr/>
        </p:nvSpPr>
        <p:spPr>
          <a:xfrm>
            <a:off x="435292" y="4158090"/>
            <a:ext cx="5577840" cy="1353867"/>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sng" strike="noStrike" cap="none">
                <a:solidFill>
                  <a:srgbClr val="FFFFFF"/>
                </a:solidFill>
                <a:latin typeface="Calibri"/>
                <a:ea typeface="Calibri"/>
                <a:cs typeface="Calibri"/>
                <a:sym typeface="Calibri"/>
              </a:rPr>
              <a:t>Numerical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represents some kind of measure, </a:t>
            </a:r>
            <a:endParaRPr sz="1400" b="0" i="0" u="none" strike="noStrike" cap="none">
              <a:solidFill>
                <a:srgbClr val="000000"/>
              </a:solidFill>
              <a:latin typeface="Arial"/>
              <a:ea typeface="Arial"/>
              <a:cs typeface="Arial"/>
              <a:sym typeface="Arial"/>
            </a:endParaRPr>
          </a:p>
          <a:p>
            <a:pPr marL="347663" marR="0" lvl="1" indent="-169863" algn="l" rtl="0">
              <a:lnSpc>
                <a:spcPct val="100000"/>
              </a:lnSpc>
              <a:spcBef>
                <a:spcPts val="0"/>
              </a:spcBef>
              <a:spcAft>
                <a:spcPts val="0"/>
              </a:spcAft>
              <a:buClr>
                <a:srgbClr val="FFFFFF"/>
              </a:buClr>
              <a:buSzPts val="1400"/>
              <a:buFont typeface="Arial"/>
              <a:buChar char="•"/>
            </a:pPr>
            <a:r>
              <a:rPr lang="en-US" sz="1400" b="1" i="0" u="none" strike="noStrike" cap="none">
                <a:solidFill>
                  <a:srgbClr val="FFFFFF"/>
                </a:solidFill>
                <a:latin typeface="Calibri"/>
                <a:ea typeface="Calibri"/>
                <a:cs typeface="Calibri"/>
                <a:sym typeface="Calibri"/>
              </a:rPr>
              <a:t>Bool:</a:t>
            </a:r>
            <a:r>
              <a:rPr lang="en-US" sz="1400" b="0" i="0" u="none" strike="noStrike" cap="none">
                <a:solidFill>
                  <a:srgbClr val="FFFFFF"/>
                </a:solidFill>
                <a:latin typeface="Calibri"/>
                <a:ea typeface="Calibri"/>
                <a:cs typeface="Calibri"/>
                <a:sym typeface="Calibri"/>
              </a:rPr>
              <a:t> can only take two values of opposites (true/false, woman/man)</a:t>
            </a:r>
            <a:endParaRPr sz="1400" b="0" i="0" u="none" strike="noStrike" cap="none">
              <a:solidFill>
                <a:srgbClr val="000000"/>
              </a:solidFill>
              <a:latin typeface="Arial"/>
              <a:ea typeface="Arial"/>
              <a:cs typeface="Arial"/>
              <a:sym typeface="Arial"/>
            </a:endParaRPr>
          </a:p>
          <a:p>
            <a:pPr marL="347663" marR="0" lvl="1" indent="-169863" algn="l" rtl="0">
              <a:lnSpc>
                <a:spcPct val="100000"/>
              </a:lnSpc>
              <a:spcBef>
                <a:spcPts val="0"/>
              </a:spcBef>
              <a:spcAft>
                <a:spcPts val="0"/>
              </a:spcAft>
              <a:buClr>
                <a:srgbClr val="FFFFFF"/>
              </a:buClr>
              <a:buSzPts val="1400"/>
              <a:buFont typeface="Arial"/>
              <a:buChar char="•"/>
            </a:pPr>
            <a:r>
              <a:rPr lang="en-US" sz="1400" b="1" i="0" u="none" strike="noStrike" cap="none">
                <a:solidFill>
                  <a:srgbClr val="FFFFFF"/>
                </a:solidFill>
                <a:latin typeface="Calibri"/>
                <a:ea typeface="Calibri"/>
                <a:cs typeface="Calibri"/>
                <a:sym typeface="Calibri"/>
              </a:rPr>
              <a:t>Discrete </a:t>
            </a:r>
            <a:r>
              <a:rPr lang="en-US" sz="1400" b="0" i="0" u="none" strike="noStrike" cap="none">
                <a:solidFill>
                  <a:srgbClr val="FFFFFF"/>
                </a:solidFill>
                <a:latin typeface="Calibri"/>
                <a:ea typeface="Calibri"/>
                <a:cs typeface="Calibri"/>
                <a:sym typeface="Calibri"/>
              </a:rPr>
              <a:t>: only makes sense if integer (# of employees, # of accidents)</a:t>
            </a:r>
            <a:endParaRPr sz="1400" b="0" i="0" u="none" strike="noStrike" cap="none">
              <a:solidFill>
                <a:srgbClr val="000000"/>
              </a:solidFill>
              <a:latin typeface="Arial"/>
              <a:ea typeface="Arial"/>
              <a:cs typeface="Arial"/>
              <a:sym typeface="Arial"/>
            </a:endParaRPr>
          </a:p>
          <a:p>
            <a:pPr marL="347663" marR="0" lvl="1" indent="-169863" algn="l" rtl="0">
              <a:lnSpc>
                <a:spcPct val="100000"/>
              </a:lnSpc>
              <a:spcBef>
                <a:spcPts val="0"/>
              </a:spcBef>
              <a:spcAft>
                <a:spcPts val="0"/>
              </a:spcAft>
              <a:buClr>
                <a:srgbClr val="FFFFFF"/>
              </a:buClr>
              <a:buSzPts val="1400"/>
              <a:buFont typeface="Arial"/>
              <a:buChar char="•"/>
            </a:pPr>
            <a:r>
              <a:rPr lang="en-US" sz="1400" b="1" i="0" u="none" strike="noStrike" cap="none">
                <a:solidFill>
                  <a:srgbClr val="FFFFFF"/>
                </a:solidFill>
                <a:latin typeface="Calibri"/>
                <a:ea typeface="Calibri"/>
                <a:cs typeface="Calibri"/>
                <a:sym typeface="Calibri"/>
              </a:rPr>
              <a:t>Continuous:</a:t>
            </a:r>
            <a:r>
              <a:rPr lang="en-US" sz="1400" b="0" i="0" u="none" strike="noStrike" cap="none">
                <a:solidFill>
                  <a:srgbClr val="FFFFFF"/>
                </a:solidFill>
                <a:latin typeface="Calibri"/>
                <a:ea typeface="Calibri"/>
                <a:cs typeface="Calibri"/>
                <a:sym typeface="Calibri"/>
              </a:rPr>
              <a:t> continuous numbers that can take any value (pollen concentration, body temperature)</a:t>
            </a:r>
            <a:endParaRPr sz="1400" b="0" i="0" u="none" strike="noStrike" cap="none">
              <a:solidFill>
                <a:srgbClr val="000000"/>
              </a:solidFill>
              <a:latin typeface="Arial"/>
              <a:ea typeface="Arial"/>
              <a:cs typeface="Arial"/>
              <a:sym typeface="Arial"/>
            </a:endParaRPr>
          </a:p>
        </p:txBody>
      </p:sp>
      <p:sp>
        <p:nvSpPr>
          <p:cNvPr id="599" name="Google Shape;599;p6"/>
          <p:cNvSpPr/>
          <p:nvPr/>
        </p:nvSpPr>
        <p:spPr>
          <a:xfrm>
            <a:off x="435291" y="5593983"/>
            <a:ext cx="5577840" cy="696535"/>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sng" strike="noStrike" cap="none">
                <a:solidFill>
                  <a:srgbClr val="FFFFFF"/>
                </a:solidFill>
                <a:latin typeface="Calibri"/>
                <a:ea typeface="Calibri"/>
                <a:cs typeface="Calibri"/>
                <a:sym typeface="Calibri"/>
              </a:rPr>
              <a:t>Date/Time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Date-time related variables, usually stored as string, can have many format, usually needs conversion</a:t>
            </a:r>
            <a:endParaRPr sz="1400" b="0" i="0" u="none" strike="noStrike" cap="none">
              <a:solidFill>
                <a:srgbClr val="000000"/>
              </a:solidFill>
              <a:latin typeface="Arial"/>
              <a:ea typeface="Arial"/>
              <a:cs typeface="Arial"/>
              <a:sym typeface="Arial"/>
            </a:endParaRPr>
          </a:p>
        </p:txBody>
      </p:sp>
      <p:sp>
        <p:nvSpPr>
          <p:cNvPr id="600" name="Google Shape;600;p6"/>
          <p:cNvSpPr/>
          <p:nvPr/>
        </p:nvSpPr>
        <p:spPr>
          <a:xfrm>
            <a:off x="6178869" y="3154438"/>
            <a:ext cx="5577840" cy="1504947"/>
          </a:xfrm>
          <a:prstGeom prst="rect">
            <a:avLst/>
          </a:prstGeom>
          <a:solidFill>
            <a:srgbClr val="548135"/>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sng" strike="noStrike" cap="none">
                <a:solidFill>
                  <a:srgbClr val="FFFFFF"/>
                </a:solidFill>
                <a:latin typeface="Calibri"/>
                <a:ea typeface="Calibri"/>
                <a:cs typeface="Calibri"/>
                <a:sym typeface="Calibri"/>
              </a:rPr>
              <a:t>Input features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The features the model learns from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Usually needs preprocessing to bring it to the correct format:</a:t>
            </a:r>
            <a:endParaRPr sz="1400" b="0" i="0" u="none" strike="noStrike" cap="none">
              <a:solidFill>
                <a:srgbClr val="000000"/>
              </a:solidFill>
              <a:latin typeface="Arial"/>
              <a:ea typeface="Arial"/>
              <a:cs typeface="Arial"/>
              <a:sym typeface="Arial"/>
            </a:endParaRPr>
          </a:p>
          <a:p>
            <a:pPr marL="631825" marR="0" lvl="1" indent="-174625"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No missing values	</a:t>
            </a:r>
            <a:endParaRPr sz="1400" b="0" i="0" u="none" strike="noStrike" cap="none">
              <a:solidFill>
                <a:srgbClr val="000000"/>
              </a:solidFill>
              <a:latin typeface="Arial"/>
              <a:ea typeface="Arial"/>
              <a:cs typeface="Arial"/>
              <a:sym typeface="Arial"/>
            </a:endParaRPr>
          </a:p>
          <a:p>
            <a:pPr marL="631825" marR="0" lvl="1" indent="-174625"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No text, categorical converted to numerical,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400"/>
              <a:buFont typeface="Calibri"/>
              <a:buNone/>
            </a:pPr>
            <a:r>
              <a:rPr lang="en-US" sz="1400" b="0" i="0" u="none" strike="noStrike" cap="none">
                <a:solidFill>
                  <a:srgbClr val="FFFFFF"/>
                </a:solidFill>
                <a:latin typeface="Calibri"/>
                <a:ea typeface="Calibri"/>
                <a:cs typeface="Calibri"/>
                <a:sym typeface="Calibri"/>
              </a:rPr>
              <a:t>Needs a great deal of care, without good features there is no good model</a:t>
            </a:r>
            <a:endParaRPr sz="1400" b="0" i="0" u="none" strike="noStrike" cap="none">
              <a:solidFill>
                <a:srgbClr val="000000"/>
              </a:solidFill>
              <a:latin typeface="Arial"/>
              <a:ea typeface="Arial"/>
              <a:cs typeface="Arial"/>
              <a:sym typeface="Arial"/>
            </a:endParaRPr>
          </a:p>
        </p:txBody>
      </p:sp>
      <p:sp>
        <p:nvSpPr>
          <p:cNvPr id="601" name="Google Shape;601;p6"/>
          <p:cNvSpPr/>
          <p:nvPr/>
        </p:nvSpPr>
        <p:spPr>
          <a:xfrm>
            <a:off x="6178869" y="4842532"/>
            <a:ext cx="5577840" cy="1447986"/>
          </a:xfrm>
          <a:prstGeom prst="rect">
            <a:avLst/>
          </a:prstGeom>
          <a:solidFill>
            <a:schemeClr val="accent6"/>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Calibri"/>
              <a:buNone/>
            </a:pPr>
            <a:r>
              <a:rPr lang="en-US" sz="2000" b="1" i="0" u="sng" strike="noStrike" cap="none">
                <a:solidFill>
                  <a:srgbClr val="FFFFFF"/>
                </a:solidFill>
                <a:latin typeface="Calibri"/>
                <a:ea typeface="Calibri"/>
                <a:cs typeface="Calibri"/>
                <a:sym typeface="Calibri"/>
              </a:rPr>
              <a:t>Target variable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The variable representing what we would like to learn to predict with the model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Can be categorical (classification) or numerical (regression)</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FFFFFF"/>
              </a:buClr>
              <a:buSzPts val="1400"/>
              <a:buFont typeface="Arial"/>
              <a:buChar char="•"/>
            </a:pPr>
            <a:r>
              <a:rPr lang="en-US" sz="1400" b="0" i="0" u="none" strike="noStrike" cap="none">
                <a:solidFill>
                  <a:srgbClr val="FFFFFF"/>
                </a:solidFill>
                <a:latin typeface="Calibri"/>
                <a:ea typeface="Calibri"/>
                <a:cs typeface="Calibri"/>
                <a:sym typeface="Calibri"/>
              </a:rPr>
              <a:t>Has to be aligned with the business perspective</a:t>
            </a:r>
            <a:endParaRPr sz="1400" b="0" i="0" u="none" strike="noStrike" cap="none">
              <a:solidFill>
                <a:srgbClr val="000000"/>
              </a:solidFill>
              <a:latin typeface="Arial"/>
              <a:ea typeface="Arial"/>
              <a:cs typeface="Arial"/>
              <a:sym typeface="Arial"/>
            </a:endParaRPr>
          </a:p>
        </p:txBody>
      </p:sp>
      <p:sp>
        <p:nvSpPr>
          <p:cNvPr id="602" name="Google Shape;602;p6"/>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500"/>
                                        <p:tgtEl>
                                          <p:spTgt spid="595"/>
                                        </p:tgtEl>
                                      </p:cBhvr>
                                    </p:animEffect>
                                  </p:childTnLst>
                                </p:cTn>
                              </p:par>
                              <p:par>
                                <p:cTn id="8" presetID="10" presetClass="entr" presetSubtype="0" fill="hold" nodeType="withEffect">
                                  <p:stCondLst>
                                    <p:cond delay="0"/>
                                  </p:stCondLst>
                                  <p:childTnLst>
                                    <p:set>
                                      <p:cBhvr>
                                        <p:cTn id="9" dur="1" fill="hold">
                                          <p:stCondLst>
                                            <p:cond delay="0"/>
                                          </p:stCondLst>
                                        </p:cTn>
                                        <p:tgtEl>
                                          <p:spTgt spid="596"/>
                                        </p:tgtEl>
                                        <p:attrNameLst>
                                          <p:attrName>style.visibility</p:attrName>
                                        </p:attrNameLst>
                                      </p:cBhvr>
                                      <p:to>
                                        <p:strVal val="visible"/>
                                      </p:to>
                                    </p:set>
                                    <p:animEffect transition="in" filter="fade">
                                      <p:cBhvr>
                                        <p:cTn id="10" dur="500"/>
                                        <p:tgtEl>
                                          <p:spTgt spid="596"/>
                                        </p:tgtEl>
                                      </p:cBhvr>
                                    </p:animEffect>
                                  </p:childTnLst>
                                </p:cTn>
                              </p:par>
                              <p:par>
                                <p:cTn id="11" presetID="10" presetClass="entr" presetSubtype="0" fill="hold" nodeType="withEffect">
                                  <p:stCondLst>
                                    <p:cond delay="0"/>
                                  </p:stCondLst>
                                  <p:childTnLst>
                                    <p:set>
                                      <p:cBhvr>
                                        <p:cTn id="12" dur="1" fill="hold">
                                          <p:stCondLst>
                                            <p:cond delay="0"/>
                                          </p:stCondLst>
                                        </p:cTn>
                                        <p:tgtEl>
                                          <p:spTgt spid="598"/>
                                        </p:tgtEl>
                                        <p:attrNameLst>
                                          <p:attrName>style.visibility</p:attrName>
                                        </p:attrNameLst>
                                      </p:cBhvr>
                                      <p:to>
                                        <p:strVal val="visible"/>
                                      </p:to>
                                    </p:set>
                                    <p:animEffect transition="in" filter="fade">
                                      <p:cBhvr>
                                        <p:cTn id="13" dur="500"/>
                                        <p:tgtEl>
                                          <p:spTgt spid="598"/>
                                        </p:tgtEl>
                                      </p:cBhvr>
                                    </p:animEffect>
                                  </p:childTnLst>
                                </p:cTn>
                              </p:par>
                              <p:par>
                                <p:cTn id="14" presetID="10" presetClass="entr" presetSubtype="0" fill="hold" nodeType="withEffect">
                                  <p:stCondLst>
                                    <p:cond delay="0"/>
                                  </p:stCondLst>
                                  <p:childTnLst>
                                    <p:set>
                                      <p:cBhvr>
                                        <p:cTn id="15" dur="1" fill="hold">
                                          <p:stCondLst>
                                            <p:cond delay="0"/>
                                          </p:stCondLst>
                                        </p:cTn>
                                        <p:tgtEl>
                                          <p:spTgt spid="599"/>
                                        </p:tgtEl>
                                        <p:attrNameLst>
                                          <p:attrName>style.visibility</p:attrName>
                                        </p:attrNameLst>
                                      </p:cBhvr>
                                      <p:to>
                                        <p:strVal val="visible"/>
                                      </p:to>
                                    </p:set>
                                    <p:animEffect transition="in" filter="fade">
                                      <p:cBhvr>
                                        <p:cTn id="16" dur="500"/>
                                        <p:tgtEl>
                                          <p:spTgt spid="59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7"/>
                                        </p:tgtEl>
                                        <p:attrNameLst>
                                          <p:attrName>style.visibility</p:attrName>
                                        </p:attrNameLst>
                                      </p:cBhvr>
                                      <p:to>
                                        <p:strVal val="visible"/>
                                      </p:to>
                                    </p:set>
                                    <p:animEffect transition="in" filter="fade">
                                      <p:cBhvr>
                                        <p:cTn id="21" dur="500"/>
                                        <p:tgtEl>
                                          <p:spTgt spid="597"/>
                                        </p:tgtEl>
                                      </p:cBhvr>
                                    </p:animEffect>
                                  </p:childTnLst>
                                </p:cTn>
                              </p:par>
                              <p:par>
                                <p:cTn id="22" presetID="10" presetClass="entr" presetSubtype="0" fill="hold" nodeType="withEffect">
                                  <p:stCondLst>
                                    <p:cond delay="0"/>
                                  </p:stCondLst>
                                  <p:childTnLst>
                                    <p:set>
                                      <p:cBhvr>
                                        <p:cTn id="23" dur="1" fill="hold">
                                          <p:stCondLst>
                                            <p:cond delay="0"/>
                                          </p:stCondLst>
                                        </p:cTn>
                                        <p:tgtEl>
                                          <p:spTgt spid="600"/>
                                        </p:tgtEl>
                                        <p:attrNameLst>
                                          <p:attrName>style.visibility</p:attrName>
                                        </p:attrNameLst>
                                      </p:cBhvr>
                                      <p:to>
                                        <p:strVal val="visible"/>
                                      </p:to>
                                    </p:set>
                                    <p:animEffect transition="in" filter="fade">
                                      <p:cBhvr>
                                        <p:cTn id="24" dur="500"/>
                                        <p:tgtEl>
                                          <p:spTgt spid="600"/>
                                        </p:tgtEl>
                                      </p:cBhvr>
                                    </p:animEffect>
                                  </p:childTnLst>
                                </p:cTn>
                              </p:par>
                              <p:par>
                                <p:cTn id="25" presetID="10" presetClass="entr" presetSubtype="0" fill="hold" nodeType="withEffect">
                                  <p:stCondLst>
                                    <p:cond delay="0"/>
                                  </p:stCondLst>
                                  <p:childTnLst>
                                    <p:set>
                                      <p:cBhvr>
                                        <p:cTn id="26" dur="1" fill="hold">
                                          <p:stCondLst>
                                            <p:cond delay="0"/>
                                          </p:stCondLst>
                                        </p:cTn>
                                        <p:tgtEl>
                                          <p:spTgt spid="601"/>
                                        </p:tgtEl>
                                        <p:attrNameLst>
                                          <p:attrName>style.visibility</p:attrName>
                                        </p:attrNameLst>
                                      </p:cBhvr>
                                      <p:to>
                                        <p:strVal val="visible"/>
                                      </p:to>
                                    </p:set>
                                    <p:animEffect transition="in" filter="fade">
                                      <p:cBhvr>
                                        <p:cTn id="27" dur="5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11"/>
          <p:cNvSpPr txBox="1">
            <a:spLocks noGrp="1"/>
          </p:cNvSpPr>
          <p:nvPr>
            <p:ph type="body" idx="1"/>
          </p:nvPr>
        </p:nvSpPr>
        <p:spPr>
          <a:xfrm>
            <a:off x="475889" y="1253331"/>
            <a:ext cx="11424009" cy="111395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a:t>In order to measure how well our model learns and generalizes, we need to separate a dataset to use for this measurement – this is data that the model has not seen during development</a:t>
            </a:r>
            <a:endParaRPr/>
          </a:p>
          <a:p>
            <a:pPr marL="228600" lvl="0" indent="-228600" algn="l" rtl="0">
              <a:lnSpc>
                <a:spcPct val="90000"/>
              </a:lnSpc>
              <a:spcBef>
                <a:spcPts val="1000"/>
              </a:spcBef>
              <a:spcAft>
                <a:spcPts val="0"/>
              </a:spcAft>
              <a:buSzPts val="2000"/>
              <a:buChar char="•"/>
            </a:pPr>
            <a:r>
              <a:rPr lang="en-US"/>
              <a:t>There are 3 options we can choose from</a:t>
            </a:r>
            <a:endParaRPr/>
          </a:p>
        </p:txBody>
      </p:sp>
      <p:sp>
        <p:nvSpPr>
          <p:cNvPr id="608" name="Google Shape;608;p11"/>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Model evaluation – train-test split</a:t>
            </a:r>
            <a:endParaRPr/>
          </a:p>
        </p:txBody>
      </p:sp>
      <p:cxnSp>
        <p:nvCxnSpPr>
          <p:cNvPr id="609" name="Google Shape;609;p11"/>
          <p:cNvCxnSpPr/>
          <p:nvPr/>
        </p:nvCxnSpPr>
        <p:spPr>
          <a:xfrm>
            <a:off x="4386275" y="2287513"/>
            <a:ext cx="0" cy="4023360"/>
          </a:xfrm>
          <a:prstGeom prst="straightConnector1">
            <a:avLst/>
          </a:prstGeom>
          <a:noFill/>
          <a:ln w="9525" cap="flat" cmpd="sng">
            <a:solidFill>
              <a:srgbClr val="7F7F7F"/>
            </a:solidFill>
            <a:prstDash val="solid"/>
            <a:miter lim="800000"/>
            <a:headEnd type="none" w="sm" len="sm"/>
            <a:tailEnd type="none" w="sm" len="sm"/>
          </a:ln>
        </p:spPr>
      </p:cxnSp>
      <p:cxnSp>
        <p:nvCxnSpPr>
          <p:cNvPr id="610" name="Google Shape;610;p11"/>
          <p:cNvCxnSpPr/>
          <p:nvPr/>
        </p:nvCxnSpPr>
        <p:spPr>
          <a:xfrm>
            <a:off x="8289633" y="2287513"/>
            <a:ext cx="0" cy="4023360"/>
          </a:xfrm>
          <a:prstGeom prst="straightConnector1">
            <a:avLst/>
          </a:prstGeom>
          <a:noFill/>
          <a:ln w="9525" cap="flat" cmpd="sng">
            <a:solidFill>
              <a:srgbClr val="7F7F7F"/>
            </a:solidFill>
            <a:prstDash val="solid"/>
            <a:miter lim="800000"/>
            <a:headEnd type="none" w="sm" len="sm"/>
            <a:tailEnd type="none" w="sm" len="sm"/>
          </a:ln>
        </p:spPr>
      </p:cxnSp>
      <p:sp>
        <p:nvSpPr>
          <p:cNvPr id="611" name="Google Shape;611;p11"/>
          <p:cNvSpPr/>
          <p:nvPr/>
        </p:nvSpPr>
        <p:spPr>
          <a:xfrm>
            <a:off x="602976" y="2389112"/>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Calibri"/>
              <a:buNone/>
            </a:pPr>
            <a:r>
              <a:rPr lang="en-US" sz="2200" b="1" i="0" u="none" strike="noStrike" cap="none">
                <a:solidFill>
                  <a:srgbClr val="FFFFFF"/>
                </a:solidFill>
                <a:latin typeface="Calibri"/>
                <a:ea typeface="Calibri"/>
                <a:cs typeface="Calibri"/>
                <a:sym typeface="Calibri"/>
              </a:rPr>
              <a:t>Train – Test Split</a:t>
            </a:r>
            <a:endParaRPr sz="1400" b="0" i="0" u="none" strike="noStrike" cap="none">
              <a:solidFill>
                <a:srgbClr val="000000"/>
              </a:solidFill>
              <a:latin typeface="Arial"/>
              <a:ea typeface="Arial"/>
              <a:cs typeface="Arial"/>
              <a:sym typeface="Arial"/>
            </a:endParaRPr>
          </a:p>
        </p:txBody>
      </p:sp>
      <p:sp>
        <p:nvSpPr>
          <p:cNvPr id="612" name="Google Shape;612;p11"/>
          <p:cNvSpPr/>
          <p:nvPr/>
        </p:nvSpPr>
        <p:spPr>
          <a:xfrm>
            <a:off x="4511034" y="2389112"/>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Calibri"/>
              <a:buNone/>
            </a:pPr>
            <a:r>
              <a:rPr lang="en-US" sz="2200" b="1" i="0" u="none" strike="noStrike" cap="none">
                <a:solidFill>
                  <a:srgbClr val="FFFFFF"/>
                </a:solidFill>
                <a:latin typeface="Calibri"/>
                <a:ea typeface="Calibri"/>
                <a:cs typeface="Calibri"/>
                <a:sym typeface="Calibri"/>
              </a:rPr>
              <a:t>Train – Validation – Test Split</a:t>
            </a:r>
            <a:endParaRPr sz="1400" b="0" i="0" u="none" strike="noStrike" cap="none">
              <a:solidFill>
                <a:srgbClr val="000000"/>
              </a:solidFill>
              <a:latin typeface="Arial"/>
              <a:ea typeface="Arial"/>
              <a:cs typeface="Arial"/>
              <a:sym typeface="Arial"/>
            </a:endParaRPr>
          </a:p>
        </p:txBody>
      </p:sp>
      <p:sp>
        <p:nvSpPr>
          <p:cNvPr id="613" name="Google Shape;613;p11"/>
          <p:cNvSpPr/>
          <p:nvPr/>
        </p:nvSpPr>
        <p:spPr>
          <a:xfrm>
            <a:off x="8409692" y="2389111"/>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200"/>
              <a:buFont typeface="Calibri"/>
              <a:buNone/>
            </a:pPr>
            <a:r>
              <a:rPr lang="en-US" sz="2200" b="1" i="0" u="none" strike="noStrike" cap="none">
                <a:solidFill>
                  <a:srgbClr val="FFFFFF"/>
                </a:solidFill>
                <a:latin typeface="Calibri"/>
                <a:ea typeface="Calibri"/>
                <a:cs typeface="Calibri"/>
                <a:sym typeface="Calibri"/>
              </a:rPr>
              <a:t>Cross-validation*</a:t>
            </a:r>
            <a:endParaRPr sz="1400" b="0" i="0" u="none" strike="noStrike" cap="none">
              <a:solidFill>
                <a:srgbClr val="000000"/>
              </a:solidFill>
              <a:latin typeface="Arial"/>
              <a:ea typeface="Arial"/>
              <a:cs typeface="Arial"/>
              <a:sym typeface="Arial"/>
            </a:endParaRPr>
          </a:p>
        </p:txBody>
      </p:sp>
      <p:sp>
        <p:nvSpPr>
          <p:cNvPr id="614" name="Google Shape;614;p11"/>
          <p:cNvSpPr txBox="1"/>
          <p:nvPr/>
        </p:nvSpPr>
        <p:spPr>
          <a:xfrm>
            <a:off x="602976" y="3807710"/>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Good option for small datasets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Test data is “seen” during hyperparameter tuning</a:t>
            </a:r>
            <a:endParaRPr sz="1400" b="0" i="0" u="none" strike="noStrike" cap="none">
              <a:solidFill>
                <a:srgbClr val="000000"/>
              </a:solidFill>
              <a:latin typeface="Arial"/>
              <a:ea typeface="Arial"/>
              <a:cs typeface="Arial"/>
              <a:sym typeface="Arial"/>
            </a:endParaRPr>
          </a:p>
        </p:txBody>
      </p:sp>
      <p:sp>
        <p:nvSpPr>
          <p:cNvPr id="615" name="Google Shape;615;p11"/>
          <p:cNvSpPr txBox="1"/>
          <p:nvPr/>
        </p:nvSpPr>
        <p:spPr>
          <a:xfrm>
            <a:off x="4511034" y="3807710"/>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There is no data leakage between train-test set as the validation set is used for hyperparameter tuning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Requires a “big enough” dataset</a:t>
            </a:r>
            <a:endParaRPr sz="1400" b="0" i="0" u="none" strike="noStrike" cap="none">
              <a:solidFill>
                <a:srgbClr val="000000"/>
              </a:solidFill>
              <a:latin typeface="Arial"/>
              <a:ea typeface="Arial"/>
              <a:cs typeface="Arial"/>
              <a:sym typeface="Arial"/>
            </a:endParaRPr>
          </a:p>
        </p:txBody>
      </p:sp>
      <p:sp>
        <p:nvSpPr>
          <p:cNvPr id="616" name="Google Shape;616;p11"/>
          <p:cNvSpPr txBox="1"/>
          <p:nvPr/>
        </p:nvSpPr>
        <p:spPr>
          <a:xfrm>
            <a:off x="8409692" y="3807710"/>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Can be used on smaller datasets as well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More accurate results on test set, can reduce overfitting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More running time and resources</a:t>
            </a:r>
            <a:endParaRPr sz="1400" b="0" i="0" u="none" strike="noStrike" cap="none">
              <a:solidFill>
                <a:srgbClr val="000000"/>
              </a:solidFill>
              <a:latin typeface="Arial"/>
              <a:ea typeface="Arial"/>
              <a:cs typeface="Arial"/>
              <a:sym typeface="Arial"/>
            </a:endParaRPr>
          </a:p>
        </p:txBody>
      </p:sp>
      <p:sp>
        <p:nvSpPr>
          <p:cNvPr id="617" name="Google Shape;617;p11"/>
          <p:cNvSpPr/>
          <p:nvPr/>
        </p:nvSpPr>
        <p:spPr>
          <a:xfrm>
            <a:off x="124707" y="3807710"/>
            <a:ext cx="415419" cy="91440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P</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R</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O</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C</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O</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N</a:t>
            </a:r>
            <a:endParaRPr sz="1400" b="0" i="0" u="none" strike="noStrike" cap="none">
              <a:solidFill>
                <a:srgbClr val="000000"/>
              </a:solidFill>
              <a:latin typeface="Arial"/>
              <a:ea typeface="Arial"/>
              <a:cs typeface="Arial"/>
              <a:sym typeface="Arial"/>
            </a:endParaRPr>
          </a:p>
        </p:txBody>
      </p:sp>
      <p:sp>
        <p:nvSpPr>
          <p:cNvPr id="618" name="Google Shape;618;p11"/>
          <p:cNvSpPr txBox="1"/>
          <p:nvPr/>
        </p:nvSpPr>
        <p:spPr>
          <a:xfrm>
            <a:off x="602976" y="2838294"/>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rgbClr val="33ABF1"/>
              </a:buClr>
              <a:buSzPts val="1300"/>
              <a:buFont typeface="Arial"/>
              <a:buNone/>
            </a:pPr>
            <a:r>
              <a:rPr lang="en-US" sz="1300" b="0" i="0" u="none" strike="noStrike" cap="none">
                <a:solidFill>
                  <a:srgbClr val="323232"/>
                </a:solidFill>
                <a:latin typeface="Avenir"/>
                <a:ea typeface="Avenir"/>
                <a:cs typeface="Avenir"/>
                <a:sym typeface="Avenir"/>
              </a:rPr>
              <a:t>Simply split the data in two: </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70-80% goes to the train set</a:t>
            </a:r>
            <a:endParaRPr sz="1400" b="0" i="0" u="none" strike="noStrike" cap="none">
              <a:solidFill>
                <a:srgbClr val="000000"/>
              </a:solidFill>
              <a:latin typeface="Arial"/>
              <a:ea typeface="Arial"/>
              <a:cs typeface="Arial"/>
              <a:sym typeface="Arial"/>
            </a:endParaRPr>
          </a:p>
          <a:p>
            <a:pPr marL="228600" marR="0" lvl="0" indent="-22860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30-20% goes to the test set</a:t>
            </a:r>
            <a:endParaRPr sz="1400" b="0" i="0" u="none" strike="noStrike" cap="none">
              <a:solidFill>
                <a:srgbClr val="000000"/>
              </a:solidFill>
              <a:latin typeface="Arial"/>
              <a:ea typeface="Arial"/>
              <a:cs typeface="Arial"/>
              <a:sym typeface="Arial"/>
            </a:endParaRPr>
          </a:p>
        </p:txBody>
      </p:sp>
      <p:sp>
        <p:nvSpPr>
          <p:cNvPr id="619" name="Google Shape;619;p11"/>
          <p:cNvSpPr txBox="1"/>
          <p:nvPr/>
        </p:nvSpPr>
        <p:spPr>
          <a:xfrm>
            <a:off x="4511034" y="2838294"/>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33ABF1"/>
              </a:buClr>
              <a:buSzPts val="1300"/>
              <a:buFont typeface="Arial"/>
              <a:buNone/>
            </a:pPr>
            <a:r>
              <a:rPr lang="en-US" sz="1300" b="0" i="0" u="none" strike="noStrike" cap="none">
                <a:solidFill>
                  <a:srgbClr val="323232"/>
                </a:solidFill>
                <a:latin typeface="Avenir"/>
                <a:ea typeface="Avenir"/>
                <a:cs typeface="Avenir"/>
                <a:sym typeface="Avenir"/>
              </a:rPr>
              <a:t>Split the dataset to 3 parts: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60% train set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20% validation set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33ABF1"/>
              </a:buClr>
              <a:buSzPts val="1300"/>
              <a:buFont typeface="Arial"/>
              <a:buChar char="•"/>
            </a:pPr>
            <a:r>
              <a:rPr lang="en-US" sz="1300" b="0" i="0" u="none" strike="noStrike" cap="none">
                <a:solidFill>
                  <a:srgbClr val="323232"/>
                </a:solidFill>
                <a:latin typeface="Avenir"/>
                <a:ea typeface="Avenir"/>
                <a:cs typeface="Avenir"/>
                <a:sym typeface="Avenir"/>
              </a:rPr>
              <a:t>20% test set</a:t>
            </a:r>
            <a:endParaRPr sz="1400" b="0" i="0" u="none" strike="noStrike" cap="none">
              <a:solidFill>
                <a:srgbClr val="000000"/>
              </a:solidFill>
              <a:latin typeface="Arial"/>
              <a:ea typeface="Arial"/>
              <a:cs typeface="Arial"/>
              <a:sym typeface="Arial"/>
            </a:endParaRPr>
          </a:p>
        </p:txBody>
      </p:sp>
      <p:sp>
        <p:nvSpPr>
          <p:cNvPr id="620" name="Google Shape;620;p11"/>
          <p:cNvSpPr txBox="1"/>
          <p:nvPr/>
        </p:nvSpPr>
        <p:spPr>
          <a:xfrm>
            <a:off x="8409692" y="2838294"/>
            <a:ext cx="3657600" cy="9144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33ABF1"/>
              </a:buClr>
              <a:buSzPts val="1300"/>
              <a:buFont typeface="Arial"/>
              <a:buNone/>
            </a:pPr>
            <a:r>
              <a:rPr lang="en-US" sz="1300" b="0" i="0" u="none" strike="noStrike" cap="none">
                <a:solidFill>
                  <a:srgbClr val="323232"/>
                </a:solidFill>
                <a:latin typeface="Avenir"/>
                <a:ea typeface="Avenir"/>
                <a:cs typeface="Avenir"/>
                <a:sym typeface="Avenir"/>
              </a:rPr>
              <a:t>Split the dataset into two sets – train and test. The test remains intact, but the train set is sampled – multiple models are built on the samples and the model validation results are averaged to give a more accurate measure. </a:t>
            </a:r>
            <a:endParaRPr sz="1400" b="0" i="0" u="none" strike="noStrike" cap="none">
              <a:solidFill>
                <a:srgbClr val="000000"/>
              </a:solidFill>
              <a:latin typeface="Arial"/>
              <a:ea typeface="Arial"/>
              <a:cs typeface="Arial"/>
              <a:sym typeface="Arial"/>
            </a:endParaRPr>
          </a:p>
        </p:txBody>
      </p:sp>
      <p:sp>
        <p:nvSpPr>
          <p:cNvPr id="621" name="Google Shape;621;p11"/>
          <p:cNvSpPr/>
          <p:nvPr/>
        </p:nvSpPr>
        <p:spPr>
          <a:xfrm>
            <a:off x="124707" y="2838294"/>
            <a:ext cx="415419" cy="91440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D</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E</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S</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C</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R</a:t>
            </a:r>
            <a:endParaRPr sz="1400" b="0" i="0" u="none" strike="noStrike" cap="none">
              <a:solidFill>
                <a:srgbClr val="000000"/>
              </a:solidFill>
              <a:latin typeface="Arial"/>
              <a:ea typeface="Arial"/>
              <a:cs typeface="Arial"/>
              <a:sym typeface="Arial"/>
            </a:endParaRPr>
          </a:p>
        </p:txBody>
      </p:sp>
      <p:sp>
        <p:nvSpPr>
          <p:cNvPr id="622" name="Google Shape;622;p11"/>
          <p:cNvSpPr/>
          <p:nvPr/>
        </p:nvSpPr>
        <p:spPr>
          <a:xfrm>
            <a:off x="6479319" y="5604669"/>
            <a:ext cx="822960" cy="274320"/>
          </a:xfrm>
          <a:prstGeom prst="rect">
            <a:avLst/>
          </a:prstGeom>
          <a:solidFill>
            <a:srgbClr val="0070C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Validation</a:t>
            </a:r>
            <a:endParaRPr sz="1400" b="0" i="0" u="none" strike="noStrike" cap="none">
              <a:solidFill>
                <a:srgbClr val="000000"/>
              </a:solidFill>
              <a:latin typeface="Arial"/>
              <a:ea typeface="Arial"/>
              <a:cs typeface="Arial"/>
              <a:sym typeface="Arial"/>
            </a:endParaRPr>
          </a:p>
        </p:txBody>
      </p:sp>
      <p:sp>
        <p:nvSpPr>
          <p:cNvPr id="623" name="Google Shape;623;p11"/>
          <p:cNvSpPr/>
          <p:nvPr/>
        </p:nvSpPr>
        <p:spPr>
          <a:xfrm>
            <a:off x="7347997" y="5604669"/>
            <a:ext cx="822960"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sp>
        <p:nvSpPr>
          <p:cNvPr id="624" name="Google Shape;624;p11"/>
          <p:cNvSpPr/>
          <p:nvPr/>
        </p:nvSpPr>
        <p:spPr>
          <a:xfrm>
            <a:off x="124706" y="4777126"/>
            <a:ext cx="415419" cy="1452986"/>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I</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L</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L</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U</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S</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T</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R</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A</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T</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I</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O</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N</a:t>
            </a:r>
            <a:endParaRPr sz="1400" b="0" i="0" u="none" strike="noStrike" cap="none">
              <a:solidFill>
                <a:srgbClr val="000000"/>
              </a:solidFill>
              <a:latin typeface="Arial"/>
              <a:ea typeface="Arial"/>
              <a:cs typeface="Arial"/>
              <a:sym typeface="Arial"/>
            </a:endParaRPr>
          </a:p>
        </p:txBody>
      </p:sp>
      <p:sp>
        <p:nvSpPr>
          <p:cNvPr id="625" name="Google Shape;625;p11"/>
          <p:cNvSpPr/>
          <p:nvPr/>
        </p:nvSpPr>
        <p:spPr>
          <a:xfrm>
            <a:off x="602975" y="4831990"/>
            <a:ext cx="3657599" cy="274320"/>
          </a:xfrm>
          <a:prstGeom prst="rect">
            <a:avLst/>
          </a:prstGeom>
          <a:solidFill>
            <a:schemeClr val="accent1"/>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1" i="0" u="none" strike="noStrike" cap="none">
                <a:solidFill>
                  <a:srgbClr val="FFFFFF"/>
                </a:solidFill>
                <a:latin typeface="Calibri"/>
                <a:ea typeface="Calibri"/>
                <a:cs typeface="Calibri"/>
                <a:sym typeface="Calibri"/>
              </a:rPr>
              <a:t>Full dataset</a:t>
            </a:r>
            <a:endParaRPr sz="1400" b="0" i="0" u="none" strike="noStrike" cap="none">
              <a:solidFill>
                <a:srgbClr val="000000"/>
              </a:solidFill>
              <a:latin typeface="Arial"/>
              <a:ea typeface="Arial"/>
              <a:cs typeface="Arial"/>
              <a:sym typeface="Arial"/>
            </a:endParaRPr>
          </a:p>
        </p:txBody>
      </p:sp>
      <p:sp>
        <p:nvSpPr>
          <p:cNvPr id="626" name="Google Shape;626;p11"/>
          <p:cNvSpPr/>
          <p:nvPr/>
        </p:nvSpPr>
        <p:spPr>
          <a:xfrm>
            <a:off x="602975" y="5613347"/>
            <a:ext cx="24688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27" name="Google Shape;627;p11"/>
          <p:cNvSpPr/>
          <p:nvPr/>
        </p:nvSpPr>
        <p:spPr>
          <a:xfrm>
            <a:off x="3134704" y="5613347"/>
            <a:ext cx="1125867"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cxnSp>
        <p:nvCxnSpPr>
          <p:cNvPr id="628" name="Google Shape;628;p11"/>
          <p:cNvCxnSpPr>
            <a:stCxn id="625" idx="2"/>
            <a:endCxn id="626" idx="0"/>
          </p:cNvCxnSpPr>
          <p:nvPr/>
        </p:nvCxnSpPr>
        <p:spPr>
          <a:xfrm flipH="1">
            <a:off x="1837475" y="5106310"/>
            <a:ext cx="594300" cy="507000"/>
          </a:xfrm>
          <a:prstGeom prst="straightConnector1">
            <a:avLst/>
          </a:prstGeom>
          <a:noFill/>
          <a:ln w="9525" cap="flat" cmpd="sng">
            <a:solidFill>
              <a:srgbClr val="7F7F7F"/>
            </a:solidFill>
            <a:prstDash val="solid"/>
            <a:miter lim="800000"/>
            <a:headEnd type="none" w="sm" len="sm"/>
            <a:tailEnd type="triangle" w="med" len="med"/>
          </a:ln>
        </p:spPr>
      </p:cxnSp>
      <p:cxnSp>
        <p:nvCxnSpPr>
          <p:cNvPr id="629" name="Google Shape;629;p11"/>
          <p:cNvCxnSpPr>
            <a:stCxn id="625" idx="2"/>
            <a:endCxn id="627" idx="0"/>
          </p:cNvCxnSpPr>
          <p:nvPr/>
        </p:nvCxnSpPr>
        <p:spPr>
          <a:xfrm>
            <a:off x="2431775" y="5106310"/>
            <a:ext cx="1266000" cy="507000"/>
          </a:xfrm>
          <a:prstGeom prst="straightConnector1">
            <a:avLst/>
          </a:prstGeom>
          <a:noFill/>
          <a:ln w="9525" cap="flat" cmpd="sng">
            <a:solidFill>
              <a:srgbClr val="7F7F7F"/>
            </a:solidFill>
            <a:prstDash val="solid"/>
            <a:miter lim="800000"/>
            <a:headEnd type="none" w="sm" len="sm"/>
            <a:tailEnd type="triangle" w="med" len="med"/>
          </a:ln>
        </p:spPr>
      </p:cxnSp>
      <p:sp>
        <p:nvSpPr>
          <p:cNvPr id="630" name="Google Shape;630;p11"/>
          <p:cNvSpPr/>
          <p:nvPr/>
        </p:nvSpPr>
        <p:spPr>
          <a:xfrm>
            <a:off x="4506332" y="4831990"/>
            <a:ext cx="3657599" cy="274320"/>
          </a:xfrm>
          <a:prstGeom prst="rect">
            <a:avLst/>
          </a:prstGeom>
          <a:solidFill>
            <a:schemeClr val="accent1"/>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1" i="0" u="none" strike="noStrike" cap="none">
                <a:solidFill>
                  <a:srgbClr val="FFFFFF"/>
                </a:solidFill>
                <a:latin typeface="Calibri"/>
                <a:ea typeface="Calibri"/>
                <a:cs typeface="Calibri"/>
                <a:sym typeface="Calibri"/>
              </a:rPr>
              <a:t>Full dataset</a:t>
            </a:r>
            <a:endParaRPr sz="1400" b="0" i="0" u="none" strike="noStrike" cap="none">
              <a:solidFill>
                <a:srgbClr val="000000"/>
              </a:solidFill>
              <a:latin typeface="Arial"/>
              <a:ea typeface="Arial"/>
              <a:cs typeface="Arial"/>
              <a:sym typeface="Arial"/>
            </a:endParaRPr>
          </a:p>
        </p:txBody>
      </p:sp>
      <p:sp>
        <p:nvSpPr>
          <p:cNvPr id="631" name="Google Shape;631;p11"/>
          <p:cNvSpPr/>
          <p:nvPr/>
        </p:nvSpPr>
        <p:spPr>
          <a:xfrm>
            <a:off x="4513361" y="5604669"/>
            <a:ext cx="192024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cxnSp>
        <p:nvCxnSpPr>
          <p:cNvPr id="632" name="Google Shape;632;p11"/>
          <p:cNvCxnSpPr>
            <a:stCxn id="630" idx="2"/>
            <a:endCxn id="631" idx="0"/>
          </p:cNvCxnSpPr>
          <p:nvPr/>
        </p:nvCxnSpPr>
        <p:spPr>
          <a:xfrm flipH="1">
            <a:off x="5473532" y="5106310"/>
            <a:ext cx="861600" cy="498300"/>
          </a:xfrm>
          <a:prstGeom prst="straightConnector1">
            <a:avLst/>
          </a:prstGeom>
          <a:noFill/>
          <a:ln w="9525" cap="flat" cmpd="sng">
            <a:solidFill>
              <a:srgbClr val="7F7F7F"/>
            </a:solidFill>
            <a:prstDash val="solid"/>
            <a:miter lim="800000"/>
            <a:headEnd type="none" w="sm" len="sm"/>
            <a:tailEnd type="triangle" w="med" len="med"/>
          </a:ln>
        </p:spPr>
      </p:cxnSp>
      <p:cxnSp>
        <p:nvCxnSpPr>
          <p:cNvPr id="633" name="Google Shape;633;p11"/>
          <p:cNvCxnSpPr>
            <a:stCxn id="630" idx="2"/>
            <a:endCxn id="622" idx="0"/>
          </p:cNvCxnSpPr>
          <p:nvPr/>
        </p:nvCxnSpPr>
        <p:spPr>
          <a:xfrm>
            <a:off x="6335132" y="5106310"/>
            <a:ext cx="555600" cy="498300"/>
          </a:xfrm>
          <a:prstGeom prst="straightConnector1">
            <a:avLst/>
          </a:prstGeom>
          <a:noFill/>
          <a:ln w="9525" cap="flat" cmpd="sng">
            <a:solidFill>
              <a:srgbClr val="7F7F7F"/>
            </a:solidFill>
            <a:prstDash val="solid"/>
            <a:miter lim="800000"/>
            <a:headEnd type="none" w="sm" len="sm"/>
            <a:tailEnd type="triangle" w="med" len="med"/>
          </a:ln>
        </p:spPr>
      </p:cxnSp>
      <p:cxnSp>
        <p:nvCxnSpPr>
          <p:cNvPr id="634" name="Google Shape;634;p11"/>
          <p:cNvCxnSpPr>
            <a:stCxn id="630" idx="2"/>
            <a:endCxn id="623" idx="0"/>
          </p:cNvCxnSpPr>
          <p:nvPr/>
        </p:nvCxnSpPr>
        <p:spPr>
          <a:xfrm>
            <a:off x="6335132" y="5106310"/>
            <a:ext cx="1424400" cy="498300"/>
          </a:xfrm>
          <a:prstGeom prst="straightConnector1">
            <a:avLst/>
          </a:prstGeom>
          <a:noFill/>
          <a:ln w="9525" cap="flat" cmpd="sng">
            <a:solidFill>
              <a:srgbClr val="7F7F7F"/>
            </a:solidFill>
            <a:prstDash val="solid"/>
            <a:miter lim="800000"/>
            <a:headEnd type="none" w="sm" len="sm"/>
            <a:tailEnd type="triangle" w="med" len="med"/>
          </a:ln>
        </p:spPr>
      </p:cxnSp>
      <p:grpSp>
        <p:nvGrpSpPr>
          <p:cNvPr id="635" name="Google Shape;635;p11"/>
          <p:cNvGrpSpPr/>
          <p:nvPr/>
        </p:nvGrpSpPr>
        <p:grpSpPr>
          <a:xfrm>
            <a:off x="8408310" y="4831990"/>
            <a:ext cx="3664625" cy="1528713"/>
            <a:chOff x="8408310" y="4831990"/>
            <a:chExt cx="3664625" cy="1528713"/>
          </a:xfrm>
        </p:grpSpPr>
        <p:sp>
          <p:nvSpPr>
            <p:cNvPr id="636" name="Google Shape;636;p11"/>
            <p:cNvSpPr/>
            <p:nvPr/>
          </p:nvSpPr>
          <p:spPr>
            <a:xfrm>
              <a:off x="8408310" y="4831990"/>
              <a:ext cx="3657599" cy="274320"/>
            </a:xfrm>
            <a:prstGeom prst="rect">
              <a:avLst/>
            </a:prstGeom>
            <a:solidFill>
              <a:schemeClr val="accent1"/>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200"/>
                <a:buFont typeface="Calibri"/>
                <a:buNone/>
              </a:pPr>
              <a:r>
                <a:rPr lang="en-US" sz="1200" b="1" i="0" u="none" strike="noStrike" cap="none">
                  <a:solidFill>
                    <a:srgbClr val="FFFFFF"/>
                  </a:solidFill>
                  <a:latin typeface="Calibri"/>
                  <a:ea typeface="Calibri"/>
                  <a:cs typeface="Calibri"/>
                  <a:sym typeface="Calibri"/>
                </a:rPr>
                <a:t>Full dataset</a:t>
              </a:r>
              <a:endParaRPr sz="1400" b="0" i="0" u="none" strike="noStrike" cap="none">
                <a:solidFill>
                  <a:srgbClr val="000000"/>
                </a:solidFill>
                <a:latin typeface="Arial"/>
                <a:ea typeface="Arial"/>
                <a:cs typeface="Arial"/>
                <a:sym typeface="Arial"/>
              </a:endParaRPr>
            </a:p>
          </p:txBody>
        </p:sp>
        <p:sp>
          <p:nvSpPr>
            <p:cNvPr id="637" name="Google Shape;637;p11"/>
            <p:cNvSpPr/>
            <p:nvPr/>
          </p:nvSpPr>
          <p:spPr>
            <a:xfrm>
              <a:off x="8408310" y="5136033"/>
              <a:ext cx="868680"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sp>
          <p:nvSpPr>
            <p:cNvPr id="638" name="Google Shape;638;p11"/>
            <p:cNvSpPr/>
            <p:nvPr/>
          </p:nvSpPr>
          <p:spPr>
            <a:xfrm>
              <a:off x="9337950" y="513603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39" name="Google Shape;639;p11"/>
            <p:cNvSpPr/>
            <p:nvPr/>
          </p:nvSpPr>
          <p:spPr>
            <a:xfrm>
              <a:off x="10267590" y="513603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0" name="Google Shape;640;p11"/>
            <p:cNvSpPr/>
            <p:nvPr/>
          </p:nvSpPr>
          <p:spPr>
            <a:xfrm>
              <a:off x="11197229" y="513603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1" name="Google Shape;641;p11"/>
            <p:cNvSpPr/>
            <p:nvPr/>
          </p:nvSpPr>
          <p:spPr>
            <a:xfrm>
              <a:off x="8415336" y="5452816"/>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2" name="Google Shape;642;p11"/>
            <p:cNvSpPr/>
            <p:nvPr/>
          </p:nvSpPr>
          <p:spPr>
            <a:xfrm>
              <a:off x="9344976" y="5452816"/>
              <a:ext cx="868680"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sp>
          <p:nvSpPr>
            <p:cNvPr id="643" name="Google Shape;643;p11"/>
            <p:cNvSpPr/>
            <p:nvPr/>
          </p:nvSpPr>
          <p:spPr>
            <a:xfrm>
              <a:off x="10274616" y="5452816"/>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4" name="Google Shape;644;p11"/>
            <p:cNvSpPr/>
            <p:nvPr/>
          </p:nvSpPr>
          <p:spPr>
            <a:xfrm>
              <a:off x="11204255" y="5452816"/>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5" name="Google Shape;645;p11"/>
            <p:cNvSpPr/>
            <p:nvPr/>
          </p:nvSpPr>
          <p:spPr>
            <a:xfrm>
              <a:off x="8415336" y="5769599"/>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6" name="Google Shape;646;p11"/>
            <p:cNvSpPr/>
            <p:nvPr/>
          </p:nvSpPr>
          <p:spPr>
            <a:xfrm>
              <a:off x="9344976" y="5769599"/>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7" name="Google Shape;647;p11"/>
            <p:cNvSpPr/>
            <p:nvPr/>
          </p:nvSpPr>
          <p:spPr>
            <a:xfrm>
              <a:off x="10274616" y="5769599"/>
              <a:ext cx="868680"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sp>
          <p:nvSpPr>
            <p:cNvPr id="648" name="Google Shape;648;p11"/>
            <p:cNvSpPr/>
            <p:nvPr/>
          </p:nvSpPr>
          <p:spPr>
            <a:xfrm>
              <a:off x="11204255" y="5769599"/>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49" name="Google Shape;649;p11"/>
            <p:cNvSpPr/>
            <p:nvPr/>
          </p:nvSpPr>
          <p:spPr>
            <a:xfrm>
              <a:off x="8408310" y="608638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50" name="Google Shape;650;p11"/>
            <p:cNvSpPr/>
            <p:nvPr/>
          </p:nvSpPr>
          <p:spPr>
            <a:xfrm>
              <a:off x="9337950" y="608638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51" name="Google Shape;651;p11"/>
            <p:cNvSpPr/>
            <p:nvPr/>
          </p:nvSpPr>
          <p:spPr>
            <a:xfrm>
              <a:off x="10267590" y="6086383"/>
              <a:ext cx="868680" cy="274320"/>
            </a:xfrm>
            <a:prstGeom prst="rect">
              <a:avLst/>
            </a:prstGeom>
            <a:solidFill>
              <a:srgbClr val="0732E8"/>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Train</a:t>
              </a:r>
              <a:endParaRPr sz="1400" b="0" i="0" u="none" strike="noStrike" cap="none">
                <a:solidFill>
                  <a:srgbClr val="000000"/>
                </a:solidFill>
                <a:latin typeface="Arial"/>
                <a:ea typeface="Arial"/>
                <a:cs typeface="Arial"/>
                <a:sym typeface="Arial"/>
              </a:endParaRPr>
            </a:p>
          </p:txBody>
        </p:sp>
        <p:sp>
          <p:nvSpPr>
            <p:cNvPr id="652" name="Google Shape;652;p11"/>
            <p:cNvSpPr/>
            <p:nvPr/>
          </p:nvSpPr>
          <p:spPr>
            <a:xfrm>
              <a:off x="11197229" y="6086383"/>
              <a:ext cx="868680" cy="274320"/>
            </a:xfrm>
            <a:prstGeom prst="rect">
              <a:avLst/>
            </a:prstGeom>
            <a:solidFill>
              <a:srgbClr val="05219A"/>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100"/>
                <a:buFont typeface="Calibri"/>
                <a:buNone/>
              </a:pPr>
              <a:r>
                <a:rPr lang="en-US" sz="1100" b="1" i="0" u="none" strike="noStrike" cap="none">
                  <a:solidFill>
                    <a:srgbClr val="FFFFFF"/>
                  </a:solidFill>
                  <a:latin typeface="Calibri"/>
                  <a:ea typeface="Calibri"/>
                  <a:cs typeface="Calibri"/>
                  <a:sym typeface="Calibri"/>
                </a:rPr>
                <a:t>Test</a:t>
              </a:r>
              <a:endParaRPr sz="1400" b="0" i="0" u="none" strike="noStrike" cap="none">
                <a:solidFill>
                  <a:srgbClr val="000000"/>
                </a:solidFill>
                <a:latin typeface="Arial"/>
                <a:ea typeface="Arial"/>
                <a:cs typeface="Arial"/>
                <a:sym typeface="Arial"/>
              </a:endParaRPr>
            </a:p>
          </p:txBody>
        </p:sp>
      </p:grpSp>
      <p:sp>
        <p:nvSpPr>
          <p:cNvPr id="653" name="Google Shape;653;p11"/>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654" name="Google Shape;654;p11"/>
          <p:cNvSpPr txBox="1">
            <a:spLocks noGrp="1"/>
          </p:cNvSpPr>
          <p:nvPr>
            <p:ph type="ftr" idx="11"/>
          </p:nvPr>
        </p:nvSpPr>
        <p:spPr>
          <a:xfrm>
            <a:off x="4029259" y="6475377"/>
            <a:ext cx="6290728" cy="272157"/>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200" b="0" i="0" u="none" strike="noStrike" cap="none">
                <a:solidFill>
                  <a:srgbClr val="8D8D8D"/>
                </a:solidFill>
                <a:latin typeface="Avenir"/>
                <a:ea typeface="Avenir"/>
                <a:cs typeface="Avenir"/>
                <a:sym typeface="Avenir"/>
              </a:rPr>
              <a:t>*Cross validation has many techniques, K-fold cross validation is represented on the illustration</a:t>
            </a:r>
            <a:endParaRPr/>
          </a:p>
        </p:txBody>
      </p:sp>
      <p:sp>
        <p:nvSpPr>
          <p:cNvPr id="2" name="Téglalap: lekerekített 1">
            <a:extLst>
              <a:ext uri="{FF2B5EF4-FFF2-40B4-BE49-F238E27FC236}">
                <a16:creationId xmlns:a16="http://schemas.microsoft.com/office/drawing/2014/main" id="{4328E211-2D3C-496C-FCA7-BE26616BA5AC}"/>
              </a:ext>
            </a:extLst>
          </p:cNvPr>
          <p:cNvSpPr/>
          <p:nvPr/>
        </p:nvSpPr>
        <p:spPr>
          <a:xfrm>
            <a:off x="602974" y="2287513"/>
            <a:ext cx="3663241" cy="402335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hu-HU"/>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fade">
                                      <p:cBhvr>
                                        <p:cTn id="7" dur="500"/>
                                        <p:tgtEl>
                                          <p:spTgt spid="611"/>
                                        </p:tgtEl>
                                      </p:cBhvr>
                                    </p:animEffect>
                                  </p:childTnLst>
                                </p:cTn>
                              </p:par>
                              <p:par>
                                <p:cTn id="8" presetID="10" presetClass="entr" presetSubtype="0" fill="hold" nodeType="withEffect">
                                  <p:stCondLst>
                                    <p:cond delay="0"/>
                                  </p:stCondLst>
                                  <p:childTnLst>
                                    <p:set>
                                      <p:cBhvr>
                                        <p:cTn id="9" dur="1" fill="hold">
                                          <p:stCondLst>
                                            <p:cond delay="0"/>
                                          </p:stCondLst>
                                        </p:cTn>
                                        <p:tgtEl>
                                          <p:spTgt spid="614"/>
                                        </p:tgtEl>
                                        <p:attrNameLst>
                                          <p:attrName>style.visibility</p:attrName>
                                        </p:attrNameLst>
                                      </p:cBhvr>
                                      <p:to>
                                        <p:strVal val="visible"/>
                                      </p:to>
                                    </p:set>
                                    <p:animEffect transition="in" filter="fade">
                                      <p:cBhvr>
                                        <p:cTn id="10" dur="500"/>
                                        <p:tgtEl>
                                          <p:spTgt spid="614"/>
                                        </p:tgtEl>
                                      </p:cBhvr>
                                    </p:animEffect>
                                  </p:childTnLst>
                                </p:cTn>
                              </p:par>
                              <p:par>
                                <p:cTn id="11" presetID="10" presetClass="entr" presetSubtype="0" fill="hold" nodeType="withEffect">
                                  <p:stCondLst>
                                    <p:cond delay="0"/>
                                  </p:stCondLst>
                                  <p:childTnLst>
                                    <p:set>
                                      <p:cBhvr>
                                        <p:cTn id="12" dur="1" fill="hold">
                                          <p:stCondLst>
                                            <p:cond delay="0"/>
                                          </p:stCondLst>
                                        </p:cTn>
                                        <p:tgtEl>
                                          <p:spTgt spid="625"/>
                                        </p:tgtEl>
                                        <p:attrNameLst>
                                          <p:attrName>style.visibility</p:attrName>
                                        </p:attrNameLst>
                                      </p:cBhvr>
                                      <p:to>
                                        <p:strVal val="visible"/>
                                      </p:to>
                                    </p:set>
                                    <p:animEffect transition="in" filter="fade">
                                      <p:cBhvr>
                                        <p:cTn id="13" dur="500"/>
                                        <p:tgtEl>
                                          <p:spTgt spid="625"/>
                                        </p:tgtEl>
                                      </p:cBhvr>
                                    </p:animEffect>
                                  </p:childTnLst>
                                </p:cTn>
                              </p:par>
                              <p:par>
                                <p:cTn id="14" presetID="10" presetClass="entr" presetSubtype="0" fill="hold" nodeType="withEffect">
                                  <p:stCondLst>
                                    <p:cond delay="0"/>
                                  </p:stCondLst>
                                  <p:childTnLst>
                                    <p:set>
                                      <p:cBhvr>
                                        <p:cTn id="15" dur="1" fill="hold">
                                          <p:stCondLst>
                                            <p:cond delay="0"/>
                                          </p:stCondLst>
                                        </p:cTn>
                                        <p:tgtEl>
                                          <p:spTgt spid="629"/>
                                        </p:tgtEl>
                                        <p:attrNameLst>
                                          <p:attrName>style.visibility</p:attrName>
                                        </p:attrNameLst>
                                      </p:cBhvr>
                                      <p:to>
                                        <p:strVal val="visible"/>
                                      </p:to>
                                    </p:set>
                                    <p:animEffect transition="in" filter="fade">
                                      <p:cBhvr>
                                        <p:cTn id="16" dur="500"/>
                                        <p:tgtEl>
                                          <p:spTgt spid="629"/>
                                        </p:tgtEl>
                                      </p:cBhvr>
                                    </p:animEffect>
                                  </p:childTnLst>
                                </p:cTn>
                              </p:par>
                              <p:par>
                                <p:cTn id="17" presetID="10" presetClass="entr" presetSubtype="0" fill="hold" nodeType="withEffect">
                                  <p:stCondLst>
                                    <p:cond delay="0"/>
                                  </p:stCondLst>
                                  <p:childTnLst>
                                    <p:set>
                                      <p:cBhvr>
                                        <p:cTn id="18" dur="1" fill="hold">
                                          <p:stCondLst>
                                            <p:cond delay="0"/>
                                          </p:stCondLst>
                                        </p:cTn>
                                        <p:tgtEl>
                                          <p:spTgt spid="628"/>
                                        </p:tgtEl>
                                        <p:attrNameLst>
                                          <p:attrName>style.visibility</p:attrName>
                                        </p:attrNameLst>
                                      </p:cBhvr>
                                      <p:to>
                                        <p:strVal val="visible"/>
                                      </p:to>
                                    </p:set>
                                    <p:animEffect transition="in" filter="fade">
                                      <p:cBhvr>
                                        <p:cTn id="19" dur="500"/>
                                        <p:tgtEl>
                                          <p:spTgt spid="628"/>
                                        </p:tgtEl>
                                      </p:cBhvr>
                                    </p:animEffect>
                                  </p:childTnLst>
                                </p:cTn>
                              </p:par>
                              <p:par>
                                <p:cTn id="20" presetID="10" presetClass="entr" presetSubtype="0" fill="hold" nodeType="withEffect">
                                  <p:stCondLst>
                                    <p:cond delay="0"/>
                                  </p:stCondLst>
                                  <p:childTnLst>
                                    <p:set>
                                      <p:cBhvr>
                                        <p:cTn id="21" dur="1" fill="hold">
                                          <p:stCondLst>
                                            <p:cond delay="0"/>
                                          </p:stCondLst>
                                        </p:cTn>
                                        <p:tgtEl>
                                          <p:spTgt spid="626"/>
                                        </p:tgtEl>
                                        <p:attrNameLst>
                                          <p:attrName>style.visibility</p:attrName>
                                        </p:attrNameLst>
                                      </p:cBhvr>
                                      <p:to>
                                        <p:strVal val="visible"/>
                                      </p:to>
                                    </p:set>
                                    <p:animEffect transition="in" filter="fade">
                                      <p:cBhvr>
                                        <p:cTn id="22" dur="500"/>
                                        <p:tgtEl>
                                          <p:spTgt spid="626"/>
                                        </p:tgtEl>
                                      </p:cBhvr>
                                    </p:animEffect>
                                  </p:childTnLst>
                                </p:cTn>
                              </p:par>
                              <p:par>
                                <p:cTn id="23" presetID="10" presetClass="entr" presetSubtype="0" fill="hold" nodeType="withEffect">
                                  <p:stCondLst>
                                    <p:cond delay="0"/>
                                  </p:stCondLst>
                                  <p:childTnLst>
                                    <p:set>
                                      <p:cBhvr>
                                        <p:cTn id="24" dur="1" fill="hold">
                                          <p:stCondLst>
                                            <p:cond delay="0"/>
                                          </p:stCondLst>
                                        </p:cTn>
                                        <p:tgtEl>
                                          <p:spTgt spid="627"/>
                                        </p:tgtEl>
                                        <p:attrNameLst>
                                          <p:attrName>style.visibility</p:attrName>
                                        </p:attrNameLst>
                                      </p:cBhvr>
                                      <p:to>
                                        <p:strVal val="visible"/>
                                      </p:to>
                                    </p:set>
                                    <p:animEffect transition="in" filter="fade">
                                      <p:cBhvr>
                                        <p:cTn id="25" dur="500"/>
                                        <p:tgtEl>
                                          <p:spTgt spid="627"/>
                                        </p:tgtEl>
                                      </p:cBhvr>
                                    </p:animEffect>
                                  </p:childTnLst>
                                </p:cTn>
                              </p:par>
                              <p:par>
                                <p:cTn id="26" presetID="10" presetClass="entr" presetSubtype="0" fill="hold" nodeType="withEffect">
                                  <p:stCondLst>
                                    <p:cond delay="0"/>
                                  </p:stCondLst>
                                  <p:childTnLst>
                                    <p:set>
                                      <p:cBhvr>
                                        <p:cTn id="27" dur="1" fill="hold">
                                          <p:stCondLst>
                                            <p:cond delay="0"/>
                                          </p:stCondLst>
                                        </p:cTn>
                                        <p:tgtEl>
                                          <p:spTgt spid="624"/>
                                        </p:tgtEl>
                                        <p:attrNameLst>
                                          <p:attrName>style.visibility</p:attrName>
                                        </p:attrNameLst>
                                      </p:cBhvr>
                                      <p:to>
                                        <p:strVal val="visible"/>
                                      </p:to>
                                    </p:set>
                                    <p:animEffect transition="in" filter="fade">
                                      <p:cBhvr>
                                        <p:cTn id="28" dur="500"/>
                                        <p:tgtEl>
                                          <p:spTgt spid="624"/>
                                        </p:tgtEl>
                                      </p:cBhvr>
                                    </p:animEffect>
                                  </p:childTnLst>
                                </p:cTn>
                              </p:par>
                              <p:par>
                                <p:cTn id="29" presetID="10" presetClass="entr" presetSubtype="0" fill="hold" nodeType="withEffect">
                                  <p:stCondLst>
                                    <p:cond delay="0"/>
                                  </p:stCondLst>
                                  <p:childTnLst>
                                    <p:set>
                                      <p:cBhvr>
                                        <p:cTn id="30" dur="1" fill="hold">
                                          <p:stCondLst>
                                            <p:cond delay="0"/>
                                          </p:stCondLst>
                                        </p:cTn>
                                        <p:tgtEl>
                                          <p:spTgt spid="617"/>
                                        </p:tgtEl>
                                        <p:attrNameLst>
                                          <p:attrName>style.visibility</p:attrName>
                                        </p:attrNameLst>
                                      </p:cBhvr>
                                      <p:to>
                                        <p:strVal val="visible"/>
                                      </p:to>
                                    </p:set>
                                    <p:animEffect transition="in" filter="fade">
                                      <p:cBhvr>
                                        <p:cTn id="31" dur="500"/>
                                        <p:tgtEl>
                                          <p:spTgt spid="617"/>
                                        </p:tgtEl>
                                      </p:cBhvr>
                                    </p:animEffect>
                                  </p:childTnLst>
                                </p:cTn>
                              </p:par>
                              <p:par>
                                <p:cTn id="32" presetID="10" presetClass="entr" presetSubtype="0" fill="hold" nodeType="withEffect">
                                  <p:stCondLst>
                                    <p:cond delay="0"/>
                                  </p:stCondLst>
                                  <p:childTnLst>
                                    <p:set>
                                      <p:cBhvr>
                                        <p:cTn id="33" dur="1" fill="hold">
                                          <p:stCondLst>
                                            <p:cond delay="0"/>
                                          </p:stCondLst>
                                        </p:cTn>
                                        <p:tgtEl>
                                          <p:spTgt spid="618"/>
                                        </p:tgtEl>
                                        <p:attrNameLst>
                                          <p:attrName>style.visibility</p:attrName>
                                        </p:attrNameLst>
                                      </p:cBhvr>
                                      <p:to>
                                        <p:strVal val="visible"/>
                                      </p:to>
                                    </p:set>
                                    <p:animEffect transition="in" filter="fade">
                                      <p:cBhvr>
                                        <p:cTn id="34" dur="500"/>
                                        <p:tgtEl>
                                          <p:spTgt spid="618"/>
                                        </p:tgtEl>
                                      </p:cBhvr>
                                    </p:animEffect>
                                  </p:childTnLst>
                                </p:cTn>
                              </p:par>
                              <p:par>
                                <p:cTn id="35" presetID="10" presetClass="entr" presetSubtype="0" fill="hold" nodeType="withEffect">
                                  <p:stCondLst>
                                    <p:cond delay="0"/>
                                  </p:stCondLst>
                                  <p:childTnLst>
                                    <p:set>
                                      <p:cBhvr>
                                        <p:cTn id="36" dur="1" fill="hold">
                                          <p:stCondLst>
                                            <p:cond delay="0"/>
                                          </p:stCondLst>
                                        </p:cTn>
                                        <p:tgtEl>
                                          <p:spTgt spid="621"/>
                                        </p:tgtEl>
                                        <p:attrNameLst>
                                          <p:attrName>style.visibility</p:attrName>
                                        </p:attrNameLst>
                                      </p:cBhvr>
                                      <p:to>
                                        <p:strVal val="visible"/>
                                      </p:to>
                                    </p:set>
                                    <p:animEffect transition="in" filter="fade">
                                      <p:cBhvr>
                                        <p:cTn id="37" dur="500"/>
                                        <p:tgtEl>
                                          <p:spTgt spid="6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9"/>
                                        </p:tgtEl>
                                        <p:attrNameLst>
                                          <p:attrName>style.visibility</p:attrName>
                                        </p:attrNameLst>
                                      </p:cBhvr>
                                      <p:to>
                                        <p:strVal val="visible"/>
                                      </p:to>
                                    </p:set>
                                    <p:animEffect transition="in" filter="fade">
                                      <p:cBhvr>
                                        <p:cTn id="42" dur="500"/>
                                        <p:tgtEl>
                                          <p:spTgt spid="619"/>
                                        </p:tgtEl>
                                      </p:cBhvr>
                                    </p:animEffect>
                                  </p:childTnLst>
                                </p:cTn>
                              </p:par>
                              <p:par>
                                <p:cTn id="43" presetID="10" presetClass="entr" presetSubtype="0" fill="hold" nodeType="withEffect">
                                  <p:stCondLst>
                                    <p:cond delay="0"/>
                                  </p:stCondLst>
                                  <p:childTnLst>
                                    <p:set>
                                      <p:cBhvr>
                                        <p:cTn id="44" dur="1" fill="hold">
                                          <p:stCondLst>
                                            <p:cond delay="0"/>
                                          </p:stCondLst>
                                        </p:cTn>
                                        <p:tgtEl>
                                          <p:spTgt spid="612"/>
                                        </p:tgtEl>
                                        <p:attrNameLst>
                                          <p:attrName>style.visibility</p:attrName>
                                        </p:attrNameLst>
                                      </p:cBhvr>
                                      <p:to>
                                        <p:strVal val="visible"/>
                                      </p:to>
                                    </p:set>
                                    <p:animEffect transition="in" filter="fade">
                                      <p:cBhvr>
                                        <p:cTn id="45" dur="500"/>
                                        <p:tgtEl>
                                          <p:spTgt spid="612"/>
                                        </p:tgtEl>
                                      </p:cBhvr>
                                    </p:animEffect>
                                  </p:childTnLst>
                                </p:cTn>
                              </p:par>
                              <p:par>
                                <p:cTn id="46" presetID="10" presetClass="entr" presetSubtype="0" fill="hold" nodeType="withEffect">
                                  <p:stCondLst>
                                    <p:cond delay="0"/>
                                  </p:stCondLst>
                                  <p:childTnLst>
                                    <p:set>
                                      <p:cBhvr>
                                        <p:cTn id="47" dur="1" fill="hold">
                                          <p:stCondLst>
                                            <p:cond delay="0"/>
                                          </p:stCondLst>
                                        </p:cTn>
                                        <p:tgtEl>
                                          <p:spTgt spid="615"/>
                                        </p:tgtEl>
                                        <p:attrNameLst>
                                          <p:attrName>style.visibility</p:attrName>
                                        </p:attrNameLst>
                                      </p:cBhvr>
                                      <p:to>
                                        <p:strVal val="visible"/>
                                      </p:to>
                                    </p:set>
                                    <p:animEffect transition="in" filter="fade">
                                      <p:cBhvr>
                                        <p:cTn id="48" dur="500"/>
                                        <p:tgtEl>
                                          <p:spTgt spid="615"/>
                                        </p:tgtEl>
                                      </p:cBhvr>
                                    </p:animEffect>
                                  </p:childTnLst>
                                </p:cTn>
                              </p:par>
                              <p:par>
                                <p:cTn id="49" presetID="10" presetClass="entr" presetSubtype="0" fill="hold" nodeType="withEffect">
                                  <p:stCondLst>
                                    <p:cond delay="0"/>
                                  </p:stCondLst>
                                  <p:childTnLst>
                                    <p:set>
                                      <p:cBhvr>
                                        <p:cTn id="50" dur="1" fill="hold">
                                          <p:stCondLst>
                                            <p:cond delay="0"/>
                                          </p:stCondLst>
                                        </p:cTn>
                                        <p:tgtEl>
                                          <p:spTgt spid="630"/>
                                        </p:tgtEl>
                                        <p:attrNameLst>
                                          <p:attrName>style.visibility</p:attrName>
                                        </p:attrNameLst>
                                      </p:cBhvr>
                                      <p:to>
                                        <p:strVal val="visible"/>
                                      </p:to>
                                    </p:set>
                                    <p:animEffect transition="in" filter="fade">
                                      <p:cBhvr>
                                        <p:cTn id="51" dur="500"/>
                                        <p:tgtEl>
                                          <p:spTgt spid="630"/>
                                        </p:tgtEl>
                                      </p:cBhvr>
                                    </p:animEffect>
                                  </p:childTnLst>
                                </p:cTn>
                              </p:par>
                              <p:par>
                                <p:cTn id="52" presetID="10" presetClass="entr" presetSubtype="0" fill="hold" nodeType="withEffect">
                                  <p:stCondLst>
                                    <p:cond delay="0"/>
                                  </p:stCondLst>
                                  <p:childTnLst>
                                    <p:set>
                                      <p:cBhvr>
                                        <p:cTn id="53" dur="1" fill="hold">
                                          <p:stCondLst>
                                            <p:cond delay="0"/>
                                          </p:stCondLst>
                                        </p:cTn>
                                        <p:tgtEl>
                                          <p:spTgt spid="622"/>
                                        </p:tgtEl>
                                        <p:attrNameLst>
                                          <p:attrName>style.visibility</p:attrName>
                                        </p:attrNameLst>
                                      </p:cBhvr>
                                      <p:to>
                                        <p:strVal val="visible"/>
                                      </p:to>
                                    </p:set>
                                    <p:animEffect transition="in" filter="fade">
                                      <p:cBhvr>
                                        <p:cTn id="54" dur="500"/>
                                        <p:tgtEl>
                                          <p:spTgt spid="622"/>
                                        </p:tgtEl>
                                      </p:cBhvr>
                                    </p:animEffect>
                                  </p:childTnLst>
                                </p:cTn>
                              </p:par>
                              <p:par>
                                <p:cTn id="55" presetID="10" presetClass="entr" presetSubtype="0" fill="hold" nodeType="withEffect">
                                  <p:stCondLst>
                                    <p:cond delay="0"/>
                                  </p:stCondLst>
                                  <p:childTnLst>
                                    <p:set>
                                      <p:cBhvr>
                                        <p:cTn id="56" dur="1" fill="hold">
                                          <p:stCondLst>
                                            <p:cond delay="0"/>
                                          </p:stCondLst>
                                        </p:cTn>
                                        <p:tgtEl>
                                          <p:spTgt spid="623"/>
                                        </p:tgtEl>
                                        <p:attrNameLst>
                                          <p:attrName>style.visibility</p:attrName>
                                        </p:attrNameLst>
                                      </p:cBhvr>
                                      <p:to>
                                        <p:strVal val="visible"/>
                                      </p:to>
                                    </p:set>
                                    <p:animEffect transition="in" filter="fade">
                                      <p:cBhvr>
                                        <p:cTn id="57" dur="500"/>
                                        <p:tgtEl>
                                          <p:spTgt spid="623"/>
                                        </p:tgtEl>
                                      </p:cBhvr>
                                    </p:animEffect>
                                  </p:childTnLst>
                                </p:cTn>
                              </p:par>
                              <p:par>
                                <p:cTn id="58" presetID="10" presetClass="entr" presetSubtype="0" fill="hold" nodeType="withEffect">
                                  <p:stCondLst>
                                    <p:cond delay="0"/>
                                  </p:stCondLst>
                                  <p:childTnLst>
                                    <p:set>
                                      <p:cBhvr>
                                        <p:cTn id="59" dur="1" fill="hold">
                                          <p:stCondLst>
                                            <p:cond delay="0"/>
                                          </p:stCondLst>
                                        </p:cTn>
                                        <p:tgtEl>
                                          <p:spTgt spid="634"/>
                                        </p:tgtEl>
                                        <p:attrNameLst>
                                          <p:attrName>style.visibility</p:attrName>
                                        </p:attrNameLst>
                                      </p:cBhvr>
                                      <p:to>
                                        <p:strVal val="visible"/>
                                      </p:to>
                                    </p:set>
                                    <p:animEffect transition="in" filter="fade">
                                      <p:cBhvr>
                                        <p:cTn id="60" dur="500"/>
                                        <p:tgtEl>
                                          <p:spTgt spid="634"/>
                                        </p:tgtEl>
                                      </p:cBhvr>
                                    </p:animEffect>
                                  </p:childTnLst>
                                </p:cTn>
                              </p:par>
                              <p:par>
                                <p:cTn id="61" presetID="10" presetClass="entr" presetSubtype="0" fill="hold" nodeType="withEffect">
                                  <p:stCondLst>
                                    <p:cond delay="0"/>
                                  </p:stCondLst>
                                  <p:childTnLst>
                                    <p:set>
                                      <p:cBhvr>
                                        <p:cTn id="62" dur="1" fill="hold">
                                          <p:stCondLst>
                                            <p:cond delay="0"/>
                                          </p:stCondLst>
                                        </p:cTn>
                                        <p:tgtEl>
                                          <p:spTgt spid="633"/>
                                        </p:tgtEl>
                                        <p:attrNameLst>
                                          <p:attrName>style.visibility</p:attrName>
                                        </p:attrNameLst>
                                      </p:cBhvr>
                                      <p:to>
                                        <p:strVal val="visible"/>
                                      </p:to>
                                    </p:set>
                                    <p:animEffect transition="in" filter="fade">
                                      <p:cBhvr>
                                        <p:cTn id="63" dur="500"/>
                                        <p:tgtEl>
                                          <p:spTgt spid="633"/>
                                        </p:tgtEl>
                                      </p:cBhvr>
                                    </p:animEffect>
                                  </p:childTnLst>
                                </p:cTn>
                              </p:par>
                              <p:par>
                                <p:cTn id="64" presetID="10" presetClass="entr" presetSubtype="0" fill="hold" nodeType="withEffect">
                                  <p:stCondLst>
                                    <p:cond delay="0"/>
                                  </p:stCondLst>
                                  <p:childTnLst>
                                    <p:set>
                                      <p:cBhvr>
                                        <p:cTn id="65" dur="1" fill="hold">
                                          <p:stCondLst>
                                            <p:cond delay="0"/>
                                          </p:stCondLst>
                                        </p:cTn>
                                        <p:tgtEl>
                                          <p:spTgt spid="632"/>
                                        </p:tgtEl>
                                        <p:attrNameLst>
                                          <p:attrName>style.visibility</p:attrName>
                                        </p:attrNameLst>
                                      </p:cBhvr>
                                      <p:to>
                                        <p:strVal val="visible"/>
                                      </p:to>
                                    </p:set>
                                    <p:animEffect transition="in" filter="fade">
                                      <p:cBhvr>
                                        <p:cTn id="66" dur="500"/>
                                        <p:tgtEl>
                                          <p:spTgt spid="632"/>
                                        </p:tgtEl>
                                      </p:cBhvr>
                                    </p:animEffect>
                                  </p:childTnLst>
                                </p:cTn>
                              </p:par>
                              <p:par>
                                <p:cTn id="67" presetID="10" presetClass="entr" presetSubtype="0" fill="hold" nodeType="withEffect">
                                  <p:stCondLst>
                                    <p:cond delay="0"/>
                                  </p:stCondLst>
                                  <p:childTnLst>
                                    <p:set>
                                      <p:cBhvr>
                                        <p:cTn id="68" dur="1" fill="hold">
                                          <p:stCondLst>
                                            <p:cond delay="0"/>
                                          </p:stCondLst>
                                        </p:cTn>
                                        <p:tgtEl>
                                          <p:spTgt spid="631"/>
                                        </p:tgtEl>
                                        <p:attrNameLst>
                                          <p:attrName>style.visibility</p:attrName>
                                        </p:attrNameLst>
                                      </p:cBhvr>
                                      <p:to>
                                        <p:strVal val="visible"/>
                                      </p:to>
                                    </p:set>
                                    <p:animEffect transition="in" filter="fade">
                                      <p:cBhvr>
                                        <p:cTn id="69" dur="500"/>
                                        <p:tgtEl>
                                          <p:spTgt spid="63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635"/>
                                        </p:tgtEl>
                                        <p:attrNameLst>
                                          <p:attrName>style.visibility</p:attrName>
                                        </p:attrNameLst>
                                      </p:cBhvr>
                                      <p:to>
                                        <p:strVal val="visible"/>
                                      </p:to>
                                    </p:set>
                                    <p:animEffect transition="in" filter="fade">
                                      <p:cBhvr>
                                        <p:cTn id="74" dur="500"/>
                                        <p:tgtEl>
                                          <p:spTgt spid="635"/>
                                        </p:tgtEl>
                                      </p:cBhvr>
                                    </p:animEffect>
                                  </p:childTnLst>
                                </p:cTn>
                              </p:par>
                              <p:par>
                                <p:cTn id="75" presetID="10" presetClass="entr" presetSubtype="0" fill="hold" nodeType="withEffect">
                                  <p:stCondLst>
                                    <p:cond delay="0"/>
                                  </p:stCondLst>
                                  <p:childTnLst>
                                    <p:set>
                                      <p:cBhvr>
                                        <p:cTn id="76" dur="1" fill="hold">
                                          <p:stCondLst>
                                            <p:cond delay="0"/>
                                          </p:stCondLst>
                                        </p:cTn>
                                        <p:tgtEl>
                                          <p:spTgt spid="616"/>
                                        </p:tgtEl>
                                        <p:attrNameLst>
                                          <p:attrName>style.visibility</p:attrName>
                                        </p:attrNameLst>
                                      </p:cBhvr>
                                      <p:to>
                                        <p:strVal val="visible"/>
                                      </p:to>
                                    </p:set>
                                    <p:animEffect transition="in" filter="fade">
                                      <p:cBhvr>
                                        <p:cTn id="77" dur="500"/>
                                        <p:tgtEl>
                                          <p:spTgt spid="616"/>
                                        </p:tgtEl>
                                      </p:cBhvr>
                                    </p:animEffect>
                                  </p:childTnLst>
                                </p:cTn>
                              </p:par>
                              <p:par>
                                <p:cTn id="78" presetID="10" presetClass="entr" presetSubtype="0" fill="hold" nodeType="withEffect">
                                  <p:stCondLst>
                                    <p:cond delay="0"/>
                                  </p:stCondLst>
                                  <p:childTnLst>
                                    <p:set>
                                      <p:cBhvr>
                                        <p:cTn id="79" dur="1" fill="hold">
                                          <p:stCondLst>
                                            <p:cond delay="0"/>
                                          </p:stCondLst>
                                        </p:cTn>
                                        <p:tgtEl>
                                          <p:spTgt spid="620"/>
                                        </p:tgtEl>
                                        <p:attrNameLst>
                                          <p:attrName>style.visibility</p:attrName>
                                        </p:attrNameLst>
                                      </p:cBhvr>
                                      <p:to>
                                        <p:strVal val="visible"/>
                                      </p:to>
                                    </p:set>
                                    <p:animEffect transition="in" filter="fade">
                                      <p:cBhvr>
                                        <p:cTn id="80" dur="500"/>
                                        <p:tgtEl>
                                          <p:spTgt spid="620"/>
                                        </p:tgtEl>
                                      </p:cBhvr>
                                    </p:animEffect>
                                  </p:childTnLst>
                                </p:cTn>
                              </p:par>
                              <p:par>
                                <p:cTn id="81" presetID="10" presetClass="entr" presetSubtype="0" fill="hold" nodeType="withEffect">
                                  <p:stCondLst>
                                    <p:cond delay="0"/>
                                  </p:stCondLst>
                                  <p:childTnLst>
                                    <p:set>
                                      <p:cBhvr>
                                        <p:cTn id="82" dur="1" fill="hold">
                                          <p:stCondLst>
                                            <p:cond delay="0"/>
                                          </p:stCondLst>
                                        </p:cTn>
                                        <p:tgtEl>
                                          <p:spTgt spid="613"/>
                                        </p:tgtEl>
                                        <p:attrNameLst>
                                          <p:attrName>style.visibility</p:attrName>
                                        </p:attrNameLst>
                                      </p:cBhvr>
                                      <p:to>
                                        <p:strVal val="visible"/>
                                      </p:to>
                                    </p:set>
                                    <p:animEffect transition="in" filter="fade">
                                      <p:cBhvr>
                                        <p:cTn id="83" dur="500"/>
                                        <p:tgtEl>
                                          <p:spTgt spid="613"/>
                                        </p:tgtEl>
                                      </p:cBhvr>
                                    </p:animEffect>
                                  </p:childTnLst>
                                </p:cTn>
                              </p:par>
                              <p:par>
                                <p:cTn id="84" presetID="10" presetClass="entr" presetSubtype="0" fill="hold" nodeType="withEffect">
                                  <p:stCondLst>
                                    <p:cond delay="0"/>
                                  </p:stCondLst>
                                  <p:childTnLst>
                                    <p:set>
                                      <p:cBhvr>
                                        <p:cTn id="85" dur="1" fill="hold">
                                          <p:stCondLst>
                                            <p:cond delay="0"/>
                                          </p:stCondLst>
                                        </p:cTn>
                                        <p:tgtEl>
                                          <p:spTgt spid="654"/>
                                        </p:tgtEl>
                                        <p:attrNameLst>
                                          <p:attrName>style.visibility</p:attrName>
                                        </p:attrNameLst>
                                      </p:cBhvr>
                                      <p:to>
                                        <p:strVal val="visible"/>
                                      </p:to>
                                    </p:set>
                                    <p:animEffect transition="in" filter="fade">
                                      <p:cBhvr>
                                        <p:cTn id="86" dur="500"/>
                                        <p:tgtEl>
                                          <p:spTgt spid="65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
                                        </p:tgtEl>
                                        <p:attrNameLst>
                                          <p:attrName>style.visibility</p:attrName>
                                        </p:attrNameLst>
                                      </p:cBhvr>
                                      <p:to>
                                        <p:strVal val="visible"/>
                                      </p:to>
                                    </p:set>
                                    <p:animEffect transition="in" filter="fade">
                                      <p:cBhvr>
                                        <p:cTn id="9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2"/>
          <p:cNvSpPr txBox="1">
            <a:spLocks noGrp="1"/>
          </p:cNvSpPr>
          <p:nvPr>
            <p:ph type="body" idx="1"/>
          </p:nvPr>
        </p:nvSpPr>
        <p:spPr>
          <a:xfrm>
            <a:off x="475889" y="852256"/>
            <a:ext cx="11424009" cy="545710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dirty="0"/>
              <a:t>In regression we have a continuous target variable </a:t>
            </a:r>
            <a:r>
              <a:rPr lang="hu-HU" dirty="0">
                <a:sym typeface="Wingdings" panose="05000000000000000000" pitchFamily="2" charset="2"/>
              </a:rPr>
              <a:t></a:t>
            </a:r>
            <a:r>
              <a:rPr lang="en-US" dirty="0"/>
              <a:t>  obvious measure is the difference between the predicted and the true value </a:t>
            </a:r>
            <a:r>
              <a:rPr lang="hu-HU" dirty="0">
                <a:sym typeface="Wingdings" panose="05000000000000000000" pitchFamily="2" charset="2"/>
              </a:rPr>
              <a:t></a:t>
            </a:r>
            <a:r>
              <a:rPr lang="en-US" dirty="0"/>
              <a:t> but how can we compress that into 1 value?</a:t>
            </a:r>
            <a:endParaRPr dirty="0"/>
          </a:p>
          <a:p>
            <a:pPr marL="228600" lvl="0" indent="-228600" algn="l" rtl="0">
              <a:lnSpc>
                <a:spcPct val="90000"/>
              </a:lnSpc>
              <a:spcBef>
                <a:spcPts val="1000"/>
              </a:spcBef>
              <a:spcAft>
                <a:spcPts val="0"/>
              </a:spcAft>
              <a:buSzPts val="2000"/>
              <a:buChar char="•"/>
            </a:pPr>
            <a:r>
              <a:rPr lang="en-US" dirty="0"/>
              <a:t>Typical measurement metrics for regression algorithms:</a:t>
            </a:r>
            <a:endParaRPr dirty="0"/>
          </a:p>
          <a:p>
            <a:pPr marL="685800" lvl="1" indent="-228600" algn="l" rtl="0">
              <a:lnSpc>
                <a:spcPct val="90000"/>
              </a:lnSpc>
              <a:spcBef>
                <a:spcPts val="500"/>
              </a:spcBef>
              <a:spcAft>
                <a:spcPts val="0"/>
              </a:spcAft>
              <a:buSzPts val="1800"/>
              <a:buChar char="•"/>
            </a:pPr>
            <a:r>
              <a:rPr lang="en-US" b="1" dirty="0"/>
              <a:t>Mean Absolute Error (MAE)</a:t>
            </a:r>
            <a:r>
              <a:rPr lang="en-US" dirty="0"/>
              <a:t>: </a:t>
            </a:r>
            <a:endParaRPr dirty="0"/>
          </a:p>
          <a:p>
            <a:pPr marL="1143000" lvl="2" indent="-228600" algn="l" rtl="0">
              <a:lnSpc>
                <a:spcPct val="90000"/>
              </a:lnSpc>
              <a:spcBef>
                <a:spcPts val="500"/>
              </a:spcBef>
              <a:spcAft>
                <a:spcPts val="0"/>
              </a:spcAft>
              <a:buSzPts val="1600"/>
              <a:buChar char="•"/>
            </a:pPr>
            <a:r>
              <a:rPr lang="en-US" dirty="0"/>
              <a:t>The mean of the absolute error (difference between predicted and true values) </a:t>
            </a:r>
            <a:endParaRPr dirty="0"/>
          </a:p>
          <a:p>
            <a:pPr marL="1143000" lvl="2" indent="-228600" algn="l" rtl="0">
              <a:lnSpc>
                <a:spcPct val="90000"/>
              </a:lnSpc>
              <a:spcBef>
                <a:spcPts val="500"/>
              </a:spcBef>
              <a:spcAft>
                <a:spcPts val="0"/>
              </a:spcAft>
              <a:buSzPts val="1600"/>
              <a:buChar char="•"/>
            </a:pPr>
            <a:r>
              <a:rPr lang="en-US" dirty="0"/>
              <a:t>The lower, the better (the exact value will depend on the task at hand)</a:t>
            </a:r>
            <a:endParaRPr dirty="0"/>
          </a:p>
          <a:p>
            <a:pPr marL="685800" lvl="1" indent="-228600" algn="l" rtl="0">
              <a:lnSpc>
                <a:spcPct val="90000"/>
              </a:lnSpc>
              <a:spcBef>
                <a:spcPts val="500"/>
              </a:spcBef>
              <a:spcAft>
                <a:spcPts val="0"/>
              </a:spcAft>
              <a:buSzPts val="1800"/>
              <a:buChar char="•"/>
            </a:pPr>
            <a:r>
              <a:rPr lang="en-US" b="1" dirty="0"/>
              <a:t>Mean Squared Error (MSE)</a:t>
            </a:r>
            <a:r>
              <a:rPr lang="en-US" dirty="0"/>
              <a:t>: </a:t>
            </a:r>
            <a:endParaRPr dirty="0"/>
          </a:p>
          <a:p>
            <a:pPr marL="1143000" lvl="2" indent="-228600" algn="l" rtl="0">
              <a:lnSpc>
                <a:spcPct val="90000"/>
              </a:lnSpc>
              <a:spcBef>
                <a:spcPts val="500"/>
              </a:spcBef>
              <a:spcAft>
                <a:spcPts val="0"/>
              </a:spcAft>
              <a:buSzPts val="1600"/>
              <a:buChar char="•"/>
            </a:pPr>
            <a:r>
              <a:rPr lang="en-US" dirty="0"/>
              <a:t>The mean of the squared error (difference between predicted and true values) </a:t>
            </a:r>
            <a:endParaRPr dirty="0"/>
          </a:p>
          <a:p>
            <a:pPr marL="1143000" lvl="2" indent="-228600" algn="l" rtl="0">
              <a:lnSpc>
                <a:spcPct val="90000"/>
              </a:lnSpc>
              <a:spcBef>
                <a:spcPts val="500"/>
              </a:spcBef>
              <a:spcAft>
                <a:spcPts val="0"/>
              </a:spcAft>
              <a:buSzPts val="1600"/>
              <a:buChar char="•"/>
            </a:pPr>
            <a:r>
              <a:rPr lang="en-US" dirty="0"/>
              <a:t>The lower, the better (the exact value will depend on the task at hand)</a:t>
            </a:r>
            <a:endParaRPr dirty="0"/>
          </a:p>
          <a:p>
            <a:pPr marL="685800" lvl="1" indent="-228600" algn="l" rtl="0">
              <a:lnSpc>
                <a:spcPct val="90000"/>
              </a:lnSpc>
              <a:spcBef>
                <a:spcPts val="500"/>
              </a:spcBef>
              <a:spcAft>
                <a:spcPts val="0"/>
              </a:spcAft>
              <a:buSzPts val="1800"/>
              <a:buChar char="•"/>
            </a:pPr>
            <a:r>
              <a:rPr lang="en-US" b="1" dirty="0"/>
              <a:t>Root Mean Squared Error (RMSE)</a:t>
            </a:r>
            <a:r>
              <a:rPr lang="en-US" dirty="0"/>
              <a:t>: </a:t>
            </a:r>
            <a:endParaRPr dirty="0"/>
          </a:p>
          <a:p>
            <a:pPr marL="1143000" lvl="2" indent="-228600" algn="l" rtl="0">
              <a:lnSpc>
                <a:spcPct val="90000"/>
              </a:lnSpc>
              <a:spcBef>
                <a:spcPts val="500"/>
              </a:spcBef>
              <a:spcAft>
                <a:spcPts val="0"/>
              </a:spcAft>
              <a:buSzPts val="1600"/>
              <a:buChar char="•"/>
            </a:pPr>
            <a:r>
              <a:rPr lang="en-US" dirty="0"/>
              <a:t>the root of the mean squared error </a:t>
            </a:r>
            <a:endParaRPr dirty="0"/>
          </a:p>
          <a:p>
            <a:pPr marL="1143000" lvl="2" indent="-228600" algn="l" rtl="0">
              <a:lnSpc>
                <a:spcPct val="90000"/>
              </a:lnSpc>
              <a:spcBef>
                <a:spcPts val="500"/>
              </a:spcBef>
              <a:spcAft>
                <a:spcPts val="0"/>
              </a:spcAft>
              <a:buSzPts val="1600"/>
              <a:buChar char="•"/>
            </a:pPr>
            <a:r>
              <a:rPr lang="en-US" dirty="0"/>
              <a:t>The lower, the better (the exact value will depend on the task at hand)</a:t>
            </a:r>
            <a:endParaRPr dirty="0"/>
          </a:p>
          <a:p>
            <a:pPr marL="685800" lvl="1" indent="-228600" algn="l" rtl="0">
              <a:lnSpc>
                <a:spcPct val="90000"/>
              </a:lnSpc>
              <a:spcBef>
                <a:spcPts val="500"/>
              </a:spcBef>
              <a:spcAft>
                <a:spcPts val="0"/>
              </a:spcAft>
              <a:buSzPts val="1800"/>
              <a:buChar char="•"/>
            </a:pPr>
            <a:r>
              <a:rPr lang="en-US" b="1" dirty="0"/>
              <a:t>R</a:t>
            </a:r>
            <a:r>
              <a:rPr lang="en-US" b="1" baseline="30000" dirty="0"/>
              <a:t>2</a:t>
            </a:r>
            <a:r>
              <a:rPr lang="en-US" dirty="0"/>
              <a:t>: </a:t>
            </a:r>
            <a:endParaRPr dirty="0"/>
          </a:p>
          <a:p>
            <a:pPr marL="1143000" lvl="2" indent="-228600" algn="l" rtl="0">
              <a:lnSpc>
                <a:spcPct val="90000"/>
              </a:lnSpc>
              <a:spcBef>
                <a:spcPts val="500"/>
              </a:spcBef>
              <a:spcAft>
                <a:spcPts val="0"/>
              </a:spcAft>
              <a:buSzPts val="1600"/>
              <a:buChar char="•"/>
            </a:pPr>
            <a:r>
              <a:rPr lang="en-US" dirty="0"/>
              <a:t>Statistical measure that shows how close the data are to the fitted regression model, or in other words it represents the proportion of variance in the target variable that is predicted from the independent variables. </a:t>
            </a:r>
            <a:endParaRPr dirty="0"/>
          </a:p>
          <a:p>
            <a:pPr marL="1143000" lvl="2" indent="-228600" algn="l" rtl="0">
              <a:lnSpc>
                <a:spcPct val="90000"/>
              </a:lnSpc>
              <a:spcBef>
                <a:spcPts val="500"/>
              </a:spcBef>
              <a:spcAft>
                <a:spcPts val="0"/>
              </a:spcAft>
              <a:buSzPts val="1600"/>
              <a:buChar char="•"/>
            </a:pPr>
            <a:r>
              <a:rPr lang="en-US" dirty="0"/>
              <a:t>A number usually between 0-1 </a:t>
            </a:r>
            <a:r>
              <a:rPr lang="hu-HU" dirty="0">
                <a:sym typeface="Wingdings" panose="05000000000000000000" pitchFamily="2" charset="2"/>
              </a:rPr>
              <a:t></a:t>
            </a:r>
            <a:r>
              <a:rPr lang="en-US" dirty="0"/>
              <a:t> the higher, the better </a:t>
            </a:r>
            <a:r>
              <a:rPr lang="hu-HU">
                <a:sym typeface="Wingdings" panose="05000000000000000000" pitchFamily="2" charset="2"/>
              </a:rPr>
              <a:t></a:t>
            </a:r>
            <a:r>
              <a:rPr lang="en-US"/>
              <a:t> </a:t>
            </a:r>
            <a:r>
              <a:rPr lang="en-US" dirty="0"/>
              <a:t>at 1 it means a perfect model</a:t>
            </a:r>
            <a:endParaRPr dirty="0"/>
          </a:p>
        </p:txBody>
      </p:sp>
      <p:pic>
        <p:nvPicPr>
          <p:cNvPr id="660" name="Google Shape;660;p12" descr="Them&amp;#39;s Fightin&amp;#39; Words: Futures, Mean Squared Error, Mean Absolute Error |  Econbrowser"/>
          <p:cNvPicPr preferRelativeResize="0"/>
          <p:nvPr/>
        </p:nvPicPr>
        <p:blipFill rotWithShape="1">
          <a:blip r:embed="rId3">
            <a:alphaModFix/>
          </a:blip>
          <a:srcRect l="17164" t="60055" r="16549" b="9869"/>
          <a:stretch/>
        </p:blipFill>
        <p:spPr>
          <a:xfrm>
            <a:off x="8922014" y="1707662"/>
            <a:ext cx="2713431" cy="1005840"/>
          </a:xfrm>
          <a:prstGeom prst="rect">
            <a:avLst/>
          </a:prstGeom>
          <a:noFill/>
          <a:ln>
            <a:noFill/>
          </a:ln>
        </p:spPr>
      </p:pic>
      <p:sp>
        <p:nvSpPr>
          <p:cNvPr id="661" name="Google Shape;661;p12"/>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Model evaluation – regression measurement metrics</a:t>
            </a:r>
            <a:endParaRPr/>
          </a:p>
        </p:txBody>
      </p:sp>
      <p:pic>
        <p:nvPicPr>
          <p:cNvPr id="662" name="Google Shape;662;p12" descr="Them&amp;#39;s Fightin&amp;#39; Words: Futures, Mean Squared Error, Mean Absolute Error |  Econbrowser"/>
          <p:cNvPicPr preferRelativeResize="0"/>
          <p:nvPr/>
        </p:nvPicPr>
        <p:blipFill rotWithShape="1">
          <a:blip r:embed="rId3">
            <a:alphaModFix/>
          </a:blip>
          <a:srcRect l="14197" t="5927" r="13912" b="61448"/>
          <a:stretch/>
        </p:blipFill>
        <p:spPr>
          <a:xfrm>
            <a:off x="8922173" y="2756173"/>
            <a:ext cx="2713112" cy="1005840"/>
          </a:xfrm>
          <a:prstGeom prst="rect">
            <a:avLst/>
          </a:prstGeom>
          <a:noFill/>
          <a:ln>
            <a:noFill/>
          </a:ln>
        </p:spPr>
      </p:pic>
      <p:pic>
        <p:nvPicPr>
          <p:cNvPr id="663" name="Google Shape;663;p12" descr="What does RMSE really mean?. Root Mean Square Error (RMSE) is a… | by James  Moody | Towards Data Science"/>
          <p:cNvPicPr preferRelativeResize="0"/>
          <p:nvPr/>
        </p:nvPicPr>
        <p:blipFill rotWithShape="1">
          <a:blip r:embed="rId4">
            <a:alphaModFix/>
          </a:blip>
          <a:srcRect/>
          <a:stretch/>
        </p:blipFill>
        <p:spPr>
          <a:xfrm>
            <a:off x="8670052" y="3804684"/>
            <a:ext cx="3217355" cy="1005840"/>
          </a:xfrm>
          <a:prstGeom prst="rect">
            <a:avLst/>
          </a:prstGeom>
          <a:noFill/>
          <a:ln>
            <a:noFill/>
          </a:ln>
        </p:spPr>
      </p:pic>
      <p:pic>
        <p:nvPicPr>
          <p:cNvPr id="664" name="Google Shape;664;p12" descr="Looking at R-Squared. In data science we create regression… | by Erika D |  Medium"/>
          <p:cNvPicPr preferRelativeResize="0"/>
          <p:nvPr/>
        </p:nvPicPr>
        <p:blipFill rotWithShape="1">
          <a:blip r:embed="rId5">
            <a:alphaModFix/>
          </a:blip>
          <a:srcRect l="2667" t="11008" r="2264" b="13362"/>
          <a:stretch/>
        </p:blipFill>
        <p:spPr>
          <a:xfrm>
            <a:off x="6092146" y="5665930"/>
            <a:ext cx="5795261" cy="914400"/>
          </a:xfrm>
          <a:prstGeom prst="rect">
            <a:avLst/>
          </a:prstGeom>
          <a:noFill/>
          <a:ln>
            <a:noFill/>
          </a:ln>
        </p:spPr>
      </p:pic>
      <p:sp>
        <p:nvSpPr>
          <p:cNvPr id="665" name="Google Shape;665;p12"/>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7"/>
          <p:cNvSpPr txBox="1">
            <a:spLocks noGrp="1"/>
          </p:cNvSpPr>
          <p:nvPr>
            <p:ph type="body" idx="1"/>
          </p:nvPr>
        </p:nvSpPr>
        <p:spPr>
          <a:xfrm>
            <a:off x="475889" y="883679"/>
            <a:ext cx="11424009" cy="113967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000"/>
              <a:buChar char="•"/>
            </a:pPr>
            <a:r>
              <a:rPr lang="en-US"/>
              <a:t>The purpose of predictive modeling is to learn the patterns and contexts of a dataset in a way that later these learned traits can help predict a previously unseen datapoint</a:t>
            </a:r>
            <a:endParaRPr/>
          </a:p>
          <a:p>
            <a:pPr marL="228600" lvl="0" indent="-228600" algn="l" rtl="0">
              <a:lnSpc>
                <a:spcPct val="90000"/>
              </a:lnSpc>
              <a:spcBef>
                <a:spcPts val="1000"/>
              </a:spcBef>
              <a:spcAft>
                <a:spcPts val="0"/>
              </a:spcAft>
              <a:buSzPts val="2000"/>
              <a:buChar char="•"/>
            </a:pPr>
            <a:r>
              <a:rPr lang="en-US"/>
              <a:t> To achieve this, we need to find the balance between underfitting and overfitting</a:t>
            </a:r>
            <a:endParaRPr/>
          </a:p>
        </p:txBody>
      </p:sp>
      <p:sp>
        <p:nvSpPr>
          <p:cNvPr id="671" name="Google Shape;671;p7"/>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Underfitting and Overfitting</a:t>
            </a:r>
            <a:endParaRPr/>
          </a:p>
        </p:txBody>
      </p:sp>
      <p:cxnSp>
        <p:nvCxnSpPr>
          <p:cNvPr id="672" name="Google Shape;672;p7"/>
          <p:cNvCxnSpPr/>
          <p:nvPr/>
        </p:nvCxnSpPr>
        <p:spPr>
          <a:xfrm>
            <a:off x="4386275" y="2023353"/>
            <a:ext cx="0" cy="4114800"/>
          </a:xfrm>
          <a:prstGeom prst="straightConnector1">
            <a:avLst/>
          </a:prstGeom>
          <a:noFill/>
          <a:ln w="9525" cap="flat" cmpd="sng">
            <a:solidFill>
              <a:srgbClr val="7F7F7F"/>
            </a:solidFill>
            <a:prstDash val="solid"/>
            <a:miter lim="800000"/>
            <a:headEnd type="none" w="sm" len="sm"/>
            <a:tailEnd type="none" w="sm" len="sm"/>
          </a:ln>
        </p:spPr>
      </p:cxnSp>
      <p:cxnSp>
        <p:nvCxnSpPr>
          <p:cNvPr id="673" name="Google Shape;673;p7"/>
          <p:cNvCxnSpPr/>
          <p:nvPr/>
        </p:nvCxnSpPr>
        <p:spPr>
          <a:xfrm>
            <a:off x="8289633" y="2023353"/>
            <a:ext cx="0" cy="4114800"/>
          </a:xfrm>
          <a:prstGeom prst="straightConnector1">
            <a:avLst/>
          </a:prstGeom>
          <a:noFill/>
          <a:ln w="9525" cap="flat" cmpd="sng">
            <a:solidFill>
              <a:srgbClr val="7F7F7F"/>
            </a:solidFill>
            <a:prstDash val="solid"/>
            <a:miter lim="800000"/>
            <a:headEnd type="none" w="sm" len="sm"/>
            <a:tailEnd type="none" w="sm" len="sm"/>
          </a:ln>
        </p:spPr>
      </p:cxnSp>
      <p:sp>
        <p:nvSpPr>
          <p:cNvPr id="674" name="Google Shape;674;p7"/>
          <p:cNvSpPr/>
          <p:nvPr/>
        </p:nvSpPr>
        <p:spPr>
          <a:xfrm>
            <a:off x="602976" y="1881112"/>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1" i="0" u="none" strike="noStrike" cap="none">
                <a:solidFill>
                  <a:srgbClr val="FFFFFF"/>
                </a:solidFill>
                <a:latin typeface="Calibri"/>
                <a:ea typeface="Calibri"/>
                <a:cs typeface="Calibri"/>
                <a:sym typeface="Calibri"/>
              </a:rPr>
              <a:t>Underfitting</a:t>
            </a:r>
            <a:endParaRPr sz="1400" b="0" i="0" u="none" strike="noStrike" cap="none">
              <a:solidFill>
                <a:srgbClr val="000000"/>
              </a:solidFill>
              <a:latin typeface="Arial"/>
              <a:ea typeface="Arial"/>
              <a:cs typeface="Arial"/>
              <a:sym typeface="Arial"/>
            </a:endParaRPr>
          </a:p>
        </p:txBody>
      </p:sp>
      <p:sp>
        <p:nvSpPr>
          <p:cNvPr id="675" name="Google Shape;675;p7"/>
          <p:cNvSpPr/>
          <p:nvPr/>
        </p:nvSpPr>
        <p:spPr>
          <a:xfrm>
            <a:off x="4511034" y="1881112"/>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1" i="0" u="none" strike="noStrike" cap="none">
                <a:solidFill>
                  <a:srgbClr val="FFFFFF"/>
                </a:solidFill>
                <a:latin typeface="Calibri"/>
                <a:ea typeface="Calibri"/>
                <a:cs typeface="Calibri"/>
                <a:sym typeface="Calibri"/>
              </a:rPr>
              <a:t>Overfitting</a:t>
            </a:r>
            <a:endParaRPr sz="1400" b="0" i="0" u="none" strike="noStrike" cap="none">
              <a:solidFill>
                <a:srgbClr val="000000"/>
              </a:solidFill>
              <a:latin typeface="Arial"/>
              <a:ea typeface="Arial"/>
              <a:cs typeface="Arial"/>
              <a:sym typeface="Arial"/>
            </a:endParaRPr>
          </a:p>
        </p:txBody>
      </p:sp>
      <p:sp>
        <p:nvSpPr>
          <p:cNvPr id="676" name="Google Shape;676;p7"/>
          <p:cNvSpPr/>
          <p:nvPr/>
        </p:nvSpPr>
        <p:spPr>
          <a:xfrm>
            <a:off x="8409692" y="1881111"/>
            <a:ext cx="3657600" cy="369651"/>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Calibri"/>
              <a:buNone/>
            </a:pPr>
            <a:r>
              <a:rPr lang="en-US" sz="2400" b="1" i="0" u="none" strike="noStrike" cap="none">
                <a:solidFill>
                  <a:srgbClr val="FFFFFF"/>
                </a:solidFill>
                <a:latin typeface="Calibri"/>
                <a:ea typeface="Calibri"/>
                <a:cs typeface="Calibri"/>
                <a:sym typeface="Calibri"/>
              </a:rPr>
              <a:t>Just right</a:t>
            </a:r>
            <a:endParaRPr sz="1400" b="0" i="0" u="none" strike="noStrike" cap="none">
              <a:solidFill>
                <a:srgbClr val="000000"/>
              </a:solidFill>
              <a:latin typeface="Arial"/>
              <a:ea typeface="Arial"/>
              <a:cs typeface="Arial"/>
              <a:sym typeface="Arial"/>
            </a:endParaRPr>
          </a:p>
        </p:txBody>
      </p:sp>
      <p:sp>
        <p:nvSpPr>
          <p:cNvPr id="677" name="Google Shape;677;p7"/>
          <p:cNvSpPr txBox="1"/>
          <p:nvPr/>
        </p:nvSpPr>
        <p:spPr>
          <a:xfrm>
            <a:off x="602976" y="3049774"/>
            <a:ext cx="3657600" cy="82296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b" anchorCtr="0">
            <a:normAutofit fontScale="70000" lnSpcReduction="20000"/>
          </a:bodyPr>
          <a:lstStyle/>
          <a:p>
            <a:pPr marL="228600" marR="0" lvl="0" indent="-228600" algn="l" rtl="0">
              <a:lnSpc>
                <a:spcPct val="90000"/>
              </a:lnSpc>
              <a:spcBef>
                <a:spcPts val="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High train error</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Train error close to test error</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High bias</a:t>
            </a:r>
            <a:endParaRPr sz="1400" b="0" i="0" u="none" strike="noStrike" cap="none">
              <a:solidFill>
                <a:srgbClr val="000000"/>
              </a:solidFill>
              <a:latin typeface="Arial"/>
              <a:ea typeface="Arial"/>
              <a:cs typeface="Arial"/>
              <a:sym typeface="Arial"/>
            </a:endParaRPr>
          </a:p>
        </p:txBody>
      </p:sp>
      <p:sp>
        <p:nvSpPr>
          <p:cNvPr id="678" name="Google Shape;678;p7"/>
          <p:cNvSpPr txBox="1"/>
          <p:nvPr/>
        </p:nvSpPr>
        <p:spPr>
          <a:xfrm>
            <a:off x="4511034" y="3049774"/>
            <a:ext cx="3657600" cy="82296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b" anchorCtr="0">
            <a:normAutofit fontScale="70000" lnSpcReduction="20000"/>
          </a:bodyPr>
          <a:lstStyle/>
          <a:p>
            <a:pPr marL="228600" marR="0" lvl="0" indent="-228600" algn="l" rtl="0">
              <a:lnSpc>
                <a:spcPct val="90000"/>
              </a:lnSpc>
              <a:spcBef>
                <a:spcPts val="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Very low train error</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Train error much lower than test error</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ct val="100000"/>
              <a:buFont typeface="Arial"/>
              <a:buChar char="•"/>
            </a:pPr>
            <a:r>
              <a:rPr lang="en-US" sz="2000" b="0" i="0" u="none" strike="noStrike" cap="none">
                <a:solidFill>
                  <a:srgbClr val="323232"/>
                </a:solidFill>
                <a:latin typeface="Avenir"/>
                <a:ea typeface="Avenir"/>
                <a:cs typeface="Avenir"/>
                <a:sym typeface="Avenir"/>
              </a:rPr>
              <a:t>High variance</a:t>
            </a:r>
            <a:endParaRPr sz="1400" b="0" i="0" u="none" strike="noStrike" cap="none">
              <a:solidFill>
                <a:srgbClr val="000000"/>
              </a:solidFill>
              <a:latin typeface="Arial"/>
              <a:ea typeface="Arial"/>
              <a:cs typeface="Arial"/>
              <a:sym typeface="Arial"/>
            </a:endParaRPr>
          </a:p>
        </p:txBody>
      </p:sp>
      <p:sp>
        <p:nvSpPr>
          <p:cNvPr id="679" name="Google Shape;679;p7"/>
          <p:cNvSpPr txBox="1"/>
          <p:nvPr/>
        </p:nvSpPr>
        <p:spPr>
          <a:xfrm>
            <a:off x="8409692" y="3049774"/>
            <a:ext cx="3657600" cy="82296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33ABF1"/>
              </a:buClr>
              <a:buSzPts val="1400"/>
              <a:buFont typeface="Arial"/>
              <a:buChar char="•"/>
            </a:pPr>
            <a:r>
              <a:rPr lang="en-US" sz="1400" b="0" i="0" u="none" strike="noStrike" cap="none">
                <a:solidFill>
                  <a:srgbClr val="323232"/>
                </a:solidFill>
                <a:latin typeface="Avenir"/>
                <a:ea typeface="Avenir"/>
                <a:cs typeface="Avenir"/>
                <a:sym typeface="Avenir"/>
              </a:rPr>
              <a:t>Train error slightly lower than test error</a:t>
            </a:r>
            <a:endParaRPr sz="1400" b="0" i="0" u="none" strike="noStrike" cap="none">
              <a:solidFill>
                <a:srgbClr val="000000"/>
              </a:solidFill>
              <a:latin typeface="Arial"/>
              <a:ea typeface="Arial"/>
              <a:cs typeface="Arial"/>
              <a:sym typeface="Arial"/>
            </a:endParaRPr>
          </a:p>
        </p:txBody>
      </p:sp>
      <p:sp>
        <p:nvSpPr>
          <p:cNvPr id="680" name="Google Shape;680;p7"/>
          <p:cNvSpPr txBox="1"/>
          <p:nvPr/>
        </p:nvSpPr>
        <p:spPr>
          <a:xfrm>
            <a:off x="602976" y="5677057"/>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lnSpcReduction="10000"/>
          </a:bodyPr>
          <a:lstStyle/>
          <a:p>
            <a:pPr marL="228600" marR="0" lvl="0" indent="-228600" algn="l" rtl="0">
              <a:lnSpc>
                <a:spcPct val="90000"/>
              </a:lnSpc>
              <a:spcBef>
                <a:spcPts val="0"/>
              </a:spcBef>
              <a:spcAft>
                <a:spcPts val="0"/>
              </a:spcAft>
              <a:buClr>
                <a:srgbClr val="33ABF1"/>
              </a:buClr>
              <a:buSzPts val="1600"/>
              <a:buFont typeface="Arial"/>
              <a:buChar char="•"/>
            </a:pPr>
            <a:r>
              <a:rPr lang="en-US" sz="1600" b="0" i="0" u="none" strike="noStrike" cap="none">
                <a:solidFill>
                  <a:srgbClr val="323232"/>
                </a:solidFill>
                <a:latin typeface="Avenir"/>
                <a:ea typeface="Avenir"/>
                <a:cs typeface="Avenir"/>
                <a:sym typeface="Avenir"/>
              </a:rPr>
              <a:t>Complexify the model</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ts val="1600"/>
              <a:buFont typeface="Arial"/>
              <a:buChar char="•"/>
            </a:pPr>
            <a:r>
              <a:rPr lang="en-US" sz="1600" b="0" i="0" u="none" strike="noStrike" cap="none">
                <a:solidFill>
                  <a:srgbClr val="323232"/>
                </a:solidFill>
                <a:latin typeface="Avenir"/>
                <a:ea typeface="Avenir"/>
                <a:cs typeface="Avenir"/>
                <a:sym typeface="Avenir"/>
              </a:rPr>
              <a:t>Add more features</a:t>
            </a:r>
            <a:endParaRPr sz="1400" b="0" i="0" u="none" strike="noStrike" cap="none">
              <a:solidFill>
                <a:srgbClr val="000000"/>
              </a:solidFill>
              <a:latin typeface="Arial"/>
              <a:ea typeface="Arial"/>
              <a:cs typeface="Arial"/>
              <a:sym typeface="Arial"/>
            </a:endParaRPr>
          </a:p>
        </p:txBody>
      </p:sp>
      <p:sp>
        <p:nvSpPr>
          <p:cNvPr id="681" name="Google Shape;681;p7"/>
          <p:cNvSpPr txBox="1"/>
          <p:nvPr/>
        </p:nvSpPr>
        <p:spPr>
          <a:xfrm>
            <a:off x="4511034" y="5677057"/>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lnSpcReduction="10000"/>
          </a:bodyPr>
          <a:lstStyle/>
          <a:p>
            <a:pPr marL="228600" marR="0" lvl="0" indent="-228600" algn="l" rtl="0">
              <a:lnSpc>
                <a:spcPct val="90000"/>
              </a:lnSpc>
              <a:spcBef>
                <a:spcPts val="0"/>
              </a:spcBef>
              <a:spcAft>
                <a:spcPts val="0"/>
              </a:spcAft>
              <a:buClr>
                <a:srgbClr val="33ABF1"/>
              </a:buClr>
              <a:buSzPts val="1600"/>
              <a:buFont typeface="Arial"/>
              <a:buChar char="•"/>
            </a:pPr>
            <a:r>
              <a:rPr lang="en-US" sz="1600" b="0" i="0" u="none" strike="noStrike" cap="none">
                <a:solidFill>
                  <a:srgbClr val="323232"/>
                </a:solidFill>
                <a:latin typeface="Avenir"/>
                <a:ea typeface="Avenir"/>
                <a:cs typeface="Avenir"/>
                <a:sym typeface="Avenir"/>
              </a:rPr>
              <a:t>Perform regularization</a:t>
            </a:r>
            <a:endParaRPr sz="1400" b="0" i="0" u="none" strike="noStrike" cap="none">
              <a:solidFill>
                <a:srgbClr val="000000"/>
              </a:solidFill>
              <a:latin typeface="Arial"/>
              <a:ea typeface="Arial"/>
              <a:cs typeface="Arial"/>
              <a:sym typeface="Arial"/>
            </a:endParaRPr>
          </a:p>
          <a:p>
            <a:pPr marL="228600" marR="0" lvl="0" indent="-228600" algn="l" rtl="0">
              <a:lnSpc>
                <a:spcPct val="90000"/>
              </a:lnSpc>
              <a:spcBef>
                <a:spcPts val="1000"/>
              </a:spcBef>
              <a:spcAft>
                <a:spcPts val="0"/>
              </a:spcAft>
              <a:buClr>
                <a:srgbClr val="33ABF1"/>
              </a:buClr>
              <a:buSzPts val="1600"/>
              <a:buFont typeface="Arial"/>
              <a:buChar char="•"/>
            </a:pPr>
            <a:r>
              <a:rPr lang="en-US" sz="1600" b="0" i="0" u="none" strike="noStrike" cap="none">
                <a:solidFill>
                  <a:srgbClr val="323232"/>
                </a:solidFill>
                <a:latin typeface="Avenir"/>
                <a:ea typeface="Avenir"/>
                <a:cs typeface="Avenir"/>
                <a:sym typeface="Avenir"/>
              </a:rPr>
              <a:t>Get more data</a:t>
            </a:r>
            <a:endParaRPr sz="1400" b="0" i="0" u="none" strike="noStrike" cap="none">
              <a:solidFill>
                <a:srgbClr val="000000"/>
              </a:solidFill>
              <a:latin typeface="Arial"/>
              <a:ea typeface="Arial"/>
              <a:cs typeface="Arial"/>
              <a:sym typeface="Arial"/>
            </a:endParaRPr>
          </a:p>
        </p:txBody>
      </p:sp>
      <p:sp>
        <p:nvSpPr>
          <p:cNvPr id="682" name="Google Shape;682;p7"/>
          <p:cNvSpPr txBox="1"/>
          <p:nvPr/>
        </p:nvSpPr>
        <p:spPr>
          <a:xfrm>
            <a:off x="8409692" y="5677057"/>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228600" marR="0" lvl="0" indent="-127000" algn="l" rtl="0">
              <a:lnSpc>
                <a:spcPct val="90000"/>
              </a:lnSpc>
              <a:spcBef>
                <a:spcPts val="0"/>
              </a:spcBef>
              <a:spcAft>
                <a:spcPts val="0"/>
              </a:spcAft>
              <a:buClr>
                <a:srgbClr val="33ABF1"/>
              </a:buClr>
              <a:buSzPts val="1600"/>
              <a:buFont typeface="Arial"/>
              <a:buNone/>
            </a:pPr>
            <a:endParaRPr sz="1600" b="0" i="0" u="none" strike="noStrike" cap="none">
              <a:solidFill>
                <a:srgbClr val="323232"/>
              </a:solidFill>
              <a:latin typeface="Avenir"/>
              <a:ea typeface="Avenir"/>
              <a:cs typeface="Avenir"/>
              <a:sym typeface="Avenir"/>
            </a:endParaRPr>
          </a:p>
        </p:txBody>
      </p:sp>
      <p:grpSp>
        <p:nvGrpSpPr>
          <p:cNvPr id="683" name="Google Shape;683;p7"/>
          <p:cNvGrpSpPr/>
          <p:nvPr/>
        </p:nvGrpSpPr>
        <p:grpSpPr>
          <a:xfrm>
            <a:off x="602976" y="3951936"/>
            <a:ext cx="3657600" cy="1645920"/>
            <a:chOff x="380235" y="3270801"/>
            <a:chExt cx="3657600" cy="1828800"/>
          </a:xfrm>
        </p:grpSpPr>
        <p:pic>
          <p:nvPicPr>
            <p:cNvPr id="684" name="Google Shape;684;p7"/>
            <p:cNvPicPr preferRelativeResize="0"/>
            <p:nvPr/>
          </p:nvPicPr>
          <p:blipFill rotWithShape="1">
            <a:blip r:embed="rId3">
              <a:alphaModFix/>
            </a:blip>
            <a:srcRect l="21011" t="17627" r="54997" b="59297"/>
            <a:stretch/>
          </p:blipFill>
          <p:spPr>
            <a:xfrm>
              <a:off x="552462" y="3633482"/>
              <a:ext cx="1484345" cy="1463040"/>
            </a:xfrm>
            <a:prstGeom prst="rect">
              <a:avLst/>
            </a:prstGeom>
            <a:noFill/>
            <a:ln>
              <a:noFill/>
            </a:ln>
          </p:spPr>
        </p:pic>
        <p:pic>
          <p:nvPicPr>
            <p:cNvPr id="685" name="Google Shape;685;p7"/>
            <p:cNvPicPr preferRelativeResize="0"/>
            <p:nvPr/>
          </p:nvPicPr>
          <p:blipFill rotWithShape="1">
            <a:blip r:embed="rId3">
              <a:alphaModFix/>
            </a:blip>
            <a:srcRect l="21573" t="41155" r="55195" b="36178"/>
            <a:stretch/>
          </p:blipFill>
          <p:spPr>
            <a:xfrm>
              <a:off x="2391915" y="3579780"/>
              <a:ext cx="1463040" cy="1463040"/>
            </a:xfrm>
            <a:prstGeom prst="rect">
              <a:avLst/>
            </a:prstGeom>
            <a:noFill/>
            <a:ln>
              <a:noFill/>
            </a:ln>
          </p:spPr>
        </p:pic>
        <p:grpSp>
          <p:nvGrpSpPr>
            <p:cNvPr id="686" name="Google Shape;686;p7"/>
            <p:cNvGrpSpPr/>
            <p:nvPr/>
          </p:nvGrpSpPr>
          <p:grpSpPr>
            <a:xfrm>
              <a:off x="380235" y="3270801"/>
              <a:ext cx="3657600" cy="1828800"/>
              <a:chOff x="380235" y="3270801"/>
              <a:chExt cx="3657600" cy="1828800"/>
            </a:xfrm>
          </p:grpSpPr>
          <p:sp>
            <p:nvSpPr>
              <p:cNvPr id="687" name="Google Shape;687;p7"/>
              <p:cNvSpPr/>
              <p:nvPr/>
            </p:nvSpPr>
            <p:spPr>
              <a:xfrm>
                <a:off x="3802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Regression</a:t>
                </a:r>
                <a:endParaRPr sz="1400" b="0" i="0" u="none" strike="noStrike" cap="none">
                  <a:solidFill>
                    <a:srgbClr val="000000"/>
                  </a:solidFill>
                  <a:latin typeface="Arial"/>
                  <a:ea typeface="Arial"/>
                  <a:cs typeface="Arial"/>
                  <a:sym typeface="Arial"/>
                </a:endParaRPr>
              </a:p>
            </p:txBody>
          </p:sp>
          <p:sp>
            <p:nvSpPr>
              <p:cNvPr id="688" name="Google Shape;688;p7"/>
              <p:cNvSpPr/>
              <p:nvPr/>
            </p:nvSpPr>
            <p:spPr>
              <a:xfrm>
                <a:off x="22090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Classification</a:t>
                </a:r>
                <a:endParaRPr sz="1400" b="0" i="0" u="none" strike="noStrike" cap="none">
                  <a:solidFill>
                    <a:srgbClr val="000000"/>
                  </a:solidFill>
                  <a:latin typeface="Arial"/>
                  <a:ea typeface="Arial"/>
                  <a:cs typeface="Arial"/>
                  <a:sym typeface="Arial"/>
                </a:endParaRPr>
              </a:p>
            </p:txBody>
          </p:sp>
        </p:grpSp>
      </p:grpSp>
      <p:grpSp>
        <p:nvGrpSpPr>
          <p:cNvPr id="689" name="Google Shape;689;p7"/>
          <p:cNvGrpSpPr/>
          <p:nvPr/>
        </p:nvGrpSpPr>
        <p:grpSpPr>
          <a:xfrm>
            <a:off x="4511034" y="3951936"/>
            <a:ext cx="3657600" cy="1645920"/>
            <a:chOff x="4294872" y="3267722"/>
            <a:chExt cx="3657600" cy="1828800"/>
          </a:xfrm>
        </p:grpSpPr>
        <p:grpSp>
          <p:nvGrpSpPr>
            <p:cNvPr id="690" name="Google Shape;690;p7"/>
            <p:cNvGrpSpPr/>
            <p:nvPr/>
          </p:nvGrpSpPr>
          <p:grpSpPr>
            <a:xfrm>
              <a:off x="4294872" y="3267722"/>
              <a:ext cx="3657600" cy="1828800"/>
              <a:chOff x="380235" y="3270801"/>
              <a:chExt cx="3657600" cy="1828800"/>
            </a:xfrm>
          </p:grpSpPr>
          <p:sp>
            <p:nvSpPr>
              <p:cNvPr id="691" name="Google Shape;691;p7"/>
              <p:cNvSpPr/>
              <p:nvPr/>
            </p:nvSpPr>
            <p:spPr>
              <a:xfrm>
                <a:off x="3802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Regression</a:t>
                </a:r>
                <a:endParaRPr sz="1400" b="0" i="0" u="none" strike="noStrike" cap="none">
                  <a:solidFill>
                    <a:srgbClr val="000000"/>
                  </a:solidFill>
                  <a:latin typeface="Arial"/>
                  <a:ea typeface="Arial"/>
                  <a:cs typeface="Arial"/>
                  <a:sym typeface="Arial"/>
                </a:endParaRPr>
              </a:p>
            </p:txBody>
          </p:sp>
          <p:sp>
            <p:nvSpPr>
              <p:cNvPr id="692" name="Google Shape;692;p7"/>
              <p:cNvSpPr/>
              <p:nvPr/>
            </p:nvSpPr>
            <p:spPr>
              <a:xfrm>
                <a:off x="22090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Classification</a:t>
                </a:r>
                <a:endParaRPr sz="1400" b="0" i="0" u="none" strike="noStrike" cap="none">
                  <a:solidFill>
                    <a:srgbClr val="000000"/>
                  </a:solidFill>
                  <a:latin typeface="Arial"/>
                  <a:ea typeface="Arial"/>
                  <a:cs typeface="Arial"/>
                  <a:sym typeface="Arial"/>
                </a:endParaRPr>
              </a:p>
            </p:txBody>
          </p:sp>
        </p:grpSp>
        <p:pic>
          <p:nvPicPr>
            <p:cNvPr id="693" name="Google Shape;693;p7"/>
            <p:cNvPicPr preferRelativeResize="0"/>
            <p:nvPr/>
          </p:nvPicPr>
          <p:blipFill rotWithShape="1">
            <a:blip r:embed="rId3">
              <a:alphaModFix/>
            </a:blip>
            <a:srcRect l="72930" t="17471" r="3838" b="59861"/>
            <a:stretch/>
          </p:blipFill>
          <p:spPr>
            <a:xfrm>
              <a:off x="4477124" y="3579780"/>
              <a:ext cx="1463040" cy="1463040"/>
            </a:xfrm>
            <a:prstGeom prst="rect">
              <a:avLst/>
            </a:prstGeom>
            <a:noFill/>
            <a:ln>
              <a:noFill/>
            </a:ln>
          </p:spPr>
        </p:pic>
        <p:pic>
          <p:nvPicPr>
            <p:cNvPr id="694" name="Google Shape;694;p7"/>
            <p:cNvPicPr preferRelativeResize="0"/>
            <p:nvPr/>
          </p:nvPicPr>
          <p:blipFill rotWithShape="1">
            <a:blip r:embed="rId3">
              <a:alphaModFix/>
            </a:blip>
            <a:srcRect l="72498" t="40742" r="3855" b="36188"/>
            <a:stretch/>
          </p:blipFill>
          <p:spPr>
            <a:xfrm>
              <a:off x="6306552" y="3579780"/>
              <a:ext cx="1463040" cy="1463040"/>
            </a:xfrm>
            <a:prstGeom prst="rect">
              <a:avLst/>
            </a:prstGeom>
            <a:noFill/>
            <a:ln>
              <a:noFill/>
            </a:ln>
          </p:spPr>
        </p:pic>
      </p:grpSp>
      <p:grpSp>
        <p:nvGrpSpPr>
          <p:cNvPr id="695" name="Google Shape;695;p7"/>
          <p:cNvGrpSpPr/>
          <p:nvPr/>
        </p:nvGrpSpPr>
        <p:grpSpPr>
          <a:xfrm>
            <a:off x="8409692" y="3951936"/>
            <a:ext cx="3657600" cy="1645920"/>
            <a:chOff x="8186951" y="3267722"/>
            <a:chExt cx="3657600" cy="1828800"/>
          </a:xfrm>
        </p:grpSpPr>
        <p:grpSp>
          <p:nvGrpSpPr>
            <p:cNvPr id="696" name="Google Shape;696;p7"/>
            <p:cNvGrpSpPr/>
            <p:nvPr/>
          </p:nvGrpSpPr>
          <p:grpSpPr>
            <a:xfrm>
              <a:off x="8186951" y="3267722"/>
              <a:ext cx="3657600" cy="1828800"/>
              <a:chOff x="380235" y="3270801"/>
              <a:chExt cx="3657600" cy="1828800"/>
            </a:xfrm>
          </p:grpSpPr>
          <p:sp>
            <p:nvSpPr>
              <p:cNvPr id="697" name="Google Shape;697;p7"/>
              <p:cNvSpPr/>
              <p:nvPr/>
            </p:nvSpPr>
            <p:spPr>
              <a:xfrm>
                <a:off x="3802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Regression</a:t>
                </a:r>
                <a:endParaRPr sz="1400" b="0" i="0" u="none" strike="noStrike" cap="none">
                  <a:solidFill>
                    <a:srgbClr val="000000"/>
                  </a:solidFill>
                  <a:latin typeface="Arial"/>
                  <a:ea typeface="Arial"/>
                  <a:cs typeface="Arial"/>
                  <a:sym typeface="Arial"/>
                </a:endParaRPr>
              </a:p>
            </p:txBody>
          </p:sp>
          <p:sp>
            <p:nvSpPr>
              <p:cNvPr id="698" name="Google Shape;698;p7"/>
              <p:cNvSpPr/>
              <p:nvPr/>
            </p:nvSpPr>
            <p:spPr>
              <a:xfrm>
                <a:off x="2209035" y="3270801"/>
                <a:ext cx="1828800" cy="182880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33ABF1"/>
                  </a:buClr>
                  <a:buSzPts val="2000"/>
                  <a:buFont typeface="Avenir"/>
                  <a:buNone/>
                </a:pPr>
                <a:r>
                  <a:rPr lang="en-US" sz="2000" b="0" i="0" u="none" strike="noStrike" cap="none">
                    <a:solidFill>
                      <a:srgbClr val="4769F9"/>
                    </a:solidFill>
                    <a:latin typeface="Avenir"/>
                    <a:ea typeface="Avenir"/>
                    <a:cs typeface="Avenir"/>
                    <a:sym typeface="Avenir"/>
                  </a:rPr>
                  <a:t>Classification</a:t>
                </a:r>
                <a:endParaRPr sz="1400" b="0" i="0" u="none" strike="noStrike" cap="none">
                  <a:solidFill>
                    <a:srgbClr val="000000"/>
                  </a:solidFill>
                  <a:latin typeface="Arial"/>
                  <a:ea typeface="Arial"/>
                  <a:cs typeface="Arial"/>
                  <a:sym typeface="Arial"/>
                </a:endParaRPr>
              </a:p>
            </p:txBody>
          </p:sp>
        </p:grpSp>
        <p:pic>
          <p:nvPicPr>
            <p:cNvPr id="699" name="Google Shape;699;p7"/>
            <p:cNvPicPr preferRelativeResize="0"/>
            <p:nvPr/>
          </p:nvPicPr>
          <p:blipFill rotWithShape="1">
            <a:blip r:embed="rId3">
              <a:alphaModFix/>
            </a:blip>
            <a:srcRect l="47354" t="17407" r="29868" b="60370"/>
            <a:stretch/>
          </p:blipFill>
          <p:spPr>
            <a:xfrm>
              <a:off x="8368212" y="3579780"/>
              <a:ext cx="1463040" cy="1463040"/>
            </a:xfrm>
            <a:prstGeom prst="rect">
              <a:avLst/>
            </a:prstGeom>
            <a:noFill/>
            <a:ln>
              <a:noFill/>
            </a:ln>
          </p:spPr>
        </p:pic>
        <p:pic>
          <p:nvPicPr>
            <p:cNvPr id="700" name="Google Shape;700;p7"/>
            <p:cNvPicPr preferRelativeResize="0"/>
            <p:nvPr/>
          </p:nvPicPr>
          <p:blipFill rotWithShape="1">
            <a:blip r:embed="rId3">
              <a:alphaModFix/>
            </a:blip>
            <a:srcRect l="47202" t="41353" r="29708" b="36118"/>
            <a:stretch/>
          </p:blipFill>
          <p:spPr>
            <a:xfrm>
              <a:off x="10198631" y="3579780"/>
              <a:ext cx="1463040" cy="1463040"/>
            </a:xfrm>
            <a:prstGeom prst="rect">
              <a:avLst/>
            </a:prstGeom>
            <a:noFill/>
            <a:ln>
              <a:noFill/>
            </a:ln>
          </p:spPr>
        </p:pic>
      </p:grpSp>
      <p:sp>
        <p:nvSpPr>
          <p:cNvPr id="701" name="Google Shape;701;p7"/>
          <p:cNvSpPr/>
          <p:nvPr/>
        </p:nvSpPr>
        <p:spPr>
          <a:xfrm>
            <a:off x="124707" y="3049774"/>
            <a:ext cx="415419" cy="82296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S</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Y</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M</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P</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T</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O</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M</a:t>
            </a:r>
            <a:endParaRPr sz="1400" b="0" i="0" u="none" strike="noStrike" cap="none">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S</a:t>
            </a:r>
            <a:endParaRPr sz="1400" b="0" i="0" u="none" strike="noStrike" cap="none">
              <a:solidFill>
                <a:srgbClr val="000000"/>
              </a:solidFill>
              <a:latin typeface="Arial"/>
              <a:ea typeface="Arial"/>
              <a:cs typeface="Arial"/>
              <a:sym typeface="Arial"/>
            </a:endParaRPr>
          </a:p>
        </p:txBody>
      </p:sp>
      <p:sp>
        <p:nvSpPr>
          <p:cNvPr id="702" name="Google Shape;702;p7"/>
          <p:cNvSpPr/>
          <p:nvPr/>
        </p:nvSpPr>
        <p:spPr>
          <a:xfrm>
            <a:off x="124707" y="3951936"/>
            <a:ext cx="415419" cy="164592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I</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L</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L</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U</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S</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T</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R</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A</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T</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I</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O</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N</a:t>
            </a:r>
            <a:endParaRPr sz="1400" b="0" i="0" u="none" strike="noStrike" cap="none">
              <a:solidFill>
                <a:srgbClr val="000000"/>
              </a:solidFill>
              <a:latin typeface="Arial"/>
              <a:ea typeface="Arial"/>
              <a:cs typeface="Arial"/>
              <a:sym typeface="Arial"/>
            </a:endParaRPr>
          </a:p>
        </p:txBody>
      </p:sp>
      <p:sp>
        <p:nvSpPr>
          <p:cNvPr id="703" name="Google Shape;703;p7"/>
          <p:cNvSpPr/>
          <p:nvPr/>
        </p:nvSpPr>
        <p:spPr>
          <a:xfrm>
            <a:off x="124707" y="5689614"/>
            <a:ext cx="415419" cy="64008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75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R</a:t>
            </a:r>
            <a:endParaRPr sz="1400" b="0" i="0" u="none" strike="noStrike" cap="none">
              <a:solidFill>
                <a:srgbClr val="000000"/>
              </a:solidFill>
              <a:latin typeface="Arial"/>
              <a:ea typeface="Arial"/>
              <a:cs typeface="Arial"/>
              <a:sym typeface="Arial"/>
            </a:endParaRPr>
          </a:p>
          <a:p>
            <a:pPr marL="0" marR="0" lvl="0" indent="0" algn="ctr" rtl="0">
              <a:lnSpc>
                <a:spcPct val="75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E</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M</a:t>
            </a:r>
            <a:endParaRPr sz="1400" b="0" i="0" u="none" strike="noStrike" cap="none">
              <a:solidFill>
                <a:srgbClr val="000000"/>
              </a:solidFill>
              <a:latin typeface="Arial"/>
              <a:ea typeface="Arial"/>
              <a:cs typeface="Arial"/>
              <a:sym typeface="Arial"/>
            </a:endParaRPr>
          </a:p>
          <a:p>
            <a:pPr marL="0" marR="0" lvl="0" indent="0" algn="ctr" rtl="0">
              <a:lnSpc>
                <a:spcPct val="75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E</a:t>
            </a:r>
            <a:endParaRPr sz="1400" b="0" i="0" u="none" strike="noStrike" cap="none">
              <a:solidFill>
                <a:srgbClr val="000000"/>
              </a:solidFill>
              <a:latin typeface="Arial"/>
              <a:ea typeface="Arial"/>
              <a:cs typeface="Arial"/>
              <a:sym typeface="Arial"/>
            </a:endParaRPr>
          </a:p>
          <a:p>
            <a:pPr marL="0" marR="0" lvl="0" indent="0" algn="ctr" rtl="0">
              <a:lnSpc>
                <a:spcPct val="75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D</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I</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E</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S</a:t>
            </a:r>
            <a:endParaRPr sz="1400" b="0" i="0" u="none" strike="noStrike" cap="none">
              <a:solidFill>
                <a:srgbClr val="000000"/>
              </a:solidFill>
              <a:latin typeface="Arial"/>
              <a:ea typeface="Arial"/>
              <a:cs typeface="Arial"/>
              <a:sym typeface="Arial"/>
            </a:endParaRPr>
          </a:p>
        </p:txBody>
      </p:sp>
      <p:sp>
        <p:nvSpPr>
          <p:cNvPr id="704" name="Google Shape;704;p7"/>
          <p:cNvSpPr txBox="1"/>
          <p:nvPr/>
        </p:nvSpPr>
        <p:spPr>
          <a:xfrm>
            <a:off x="602976" y="2330294"/>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3ABF1"/>
              </a:buClr>
              <a:buSzPts val="1300"/>
              <a:buFont typeface="Arial"/>
              <a:buNone/>
            </a:pPr>
            <a:r>
              <a:rPr lang="en-US" sz="1300" b="0" i="0" u="none" strike="noStrike" cap="none">
                <a:solidFill>
                  <a:srgbClr val="323232"/>
                </a:solidFill>
                <a:latin typeface="Avenir"/>
                <a:ea typeface="Avenir"/>
                <a:cs typeface="Avenir"/>
                <a:sym typeface="Avenir"/>
              </a:rPr>
              <a:t>Underfitting refers to a model that can neither model the training data nor generalize to new data</a:t>
            </a:r>
            <a:endParaRPr sz="1400" b="0" i="0" u="none" strike="noStrike" cap="none">
              <a:solidFill>
                <a:srgbClr val="000000"/>
              </a:solidFill>
              <a:latin typeface="Arial"/>
              <a:ea typeface="Arial"/>
              <a:cs typeface="Arial"/>
              <a:sym typeface="Arial"/>
            </a:endParaRPr>
          </a:p>
        </p:txBody>
      </p:sp>
      <p:sp>
        <p:nvSpPr>
          <p:cNvPr id="705" name="Google Shape;705;p7"/>
          <p:cNvSpPr txBox="1"/>
          <p:nvPr/>
        </p:nvSpPr>
        <p:spPr>
          <a:xfrm>
            <a:off x="4511034" y="2330294"/>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33ABF1"/>
              </a:buClr>
              <a:buSzPct val="100000"/>
              <a:buFont typeface="Arial"/>
              <a:buNone/>
            </a:pPr>
            <a:r>
              <a:rPr lang="en-US" sz="2000" b="0" i="0" u="none" strike="noStrike" cap="none">
                <a:solidFill>
                  <a:srgbClr val="323232"/>
                </a:solidFill>
                <a:latin typeface="Avenir"/>
                <a:ea typeface="Avenir"/>
                <a:cs typeface="Avenir"/>
                <a:sym typeface="Avenir"/>
              </a:rPr>
              <a:t>Overfitting is when a model learns the detail and noise in the training data to the extent that it negatively impacts the performance on new data.</a:t>
            </a:r>
            <a:endParaRPr sz="1400" b="0" i="0" u="none" strike="noStrike" cap="none">
              <a:solidFill>
                <a:srgbClr val="000000"/>
              </a:solidFill>
              <a:latin typeface="Arial"/>
              <a:ea typeface="Arial"/>
              <a:cs typeface="Arial"/>
              <a:sym typeface="Arial"/>
            </a:endParaRPr>
          </a:p>
        </p:txBody>
      </p:sp>
      <p:sp>
        <p:nvSpPr>
          <p:cNvPr id="706" name="Google Shape;706;p7"/>
          <p:cNvSpPr txBox="1"/>
          <p:nvPr/>
        </p:nvSpPr>
        <p:spPr>
          <a:xfrm>
            <a:off x="8409692" y="2330294"/>
            <a:ext cx="3657600" cy="640080"/>
          </a:xfrm>
          <a:prstGeom prst="rect">
            <a:avLst/>
          </a:prstGeom>
          <a:noFill/>
          <a:ln w="9525" cap="flat" cmpd="sng">
            <a:solidFill>
              <a:srgbClr val="002060"/>
            </a:solidFill>
            <a:prstDash val="solid"/>
            <a:round/>
            <a:headEnd type="none" w="sm" len="sm"/>
            <a:tailEnd type="none" w="sm" len="sm"/>
          </a:ln>
        </p:spPr>
        <p:txBody>
          <a:bodyPr spcFirstLastPara="1" wrap="square" lIns="91425" tIns="45700" rIns="91425" bIns="45700" anchor="ctr" anchorCtr="0">
            <a:normAutofit lnSpcReduction="10000"/>
          </a:bodyPr>
          <a:lstStyle/>
          <a:p>
            <a:pPr marL="0" marR="0" lvl="0" indent="0" algn="l" rtl="0">
              <a:lnSpc>
                <a:spcPct val="90000"/>
              </a:lnSpc>
              <a:spcBef>
                <a:spcPts val="0"/>
              </a:spcBef>
              <a:spcAft>
                <a:spcPts val="0"/>
              </a:spcAft>
              <a:buClr>
                <a:srgbClr val="33ABF1"/>
              </a:buClr>
              <a:buSzPts val="1400"/>
              <a:buFont typeface="Arial"/>
              <a:buNone/>
            </a:pPr>
            <a:r>
              <a:rPr lang="en-US" sz="1400" b="0" i="0" u="none" strike="noStrike" cap="none">
                <a:solidFill>
                  <a:srgbClr val="323232"/>
                </a:solidFill>
                <a:latin typeface="Avenir"/>
                <a:ea typeface="Avenir"/>
                <a:cs typeface="Avenir"/>
                <a:sym typeface="Avenir"/>
              </a:rPr>
              <a:t>Learning the patterns and context of a dataset just us much as necessary to predict well on unseen data</a:t>
            </a:r>
            <a:endParaRPr sz="1400" b="0" i="0" u="none" strike="noStrike" cap="none">
              <a:solidFill>
                <a:srgbClr val="000000"/>
              </a:solidFill>
              <a:latin typeface="Arial"/>
              <a:ea typeface="Arial"/>
              <a:cs typeface="Arial"/>
              <a:sym typeface="Arial"/>
            </a:endParaRPr>
          </a:p>
        </p:txBody>
      </p:sp>
      <p:sp>
        <p:nvSpPr>
          <p:cNvPr id="707" name="Google Shape;707;p7"/>
          <p:cNvSpPr/>
          <p:nvPr/>
        </p:nvSpPr>
        <p:spPr>
          <a:xfrm>
            <a:off x="124707" y="2330294"/>
            <a:ext cx="415419" cy="640080"/>
          </a:xfrm>
          <a:prstGeom prst="rect">
            <a:avLst/>
          </a:prstGeom>
          <a:solidFill>
            <a:srgbClr val="002060"/>
          </a:solidFill>
          <a:ln w="12700" cap="flat" cmpd="sng">
            <a:solidFill>
              <a:srgbClr val="334CB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700"/>
              <a:buFont typeface="Avenir"/>
              <a:buNone/>
            </a:pPr>
            <a:r>
              <a:rPr lang="en-US" sz="700" b="1" i="0" u="none" strike="noStrike" cap="none">
                <a:solidFill>
                  <a:srgbClr val="FFFFFF"/>
                </a:solidFill>
                <a:latin typeface="Avenir"/>
                <a:ea typeface="Avenir"/>
                <a:cs typeface="Avenir"/>
                <a:sym typeface="Avenir"/>
              </a:rPr>
              <a:t>D</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E</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S</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C</a:t>
            </a:r>
            <a:br>
              <a:rPr lang="en-US" sz="700" b="1" i="0" u="none" strike="noStrike" cap="none">
                <a:solidFill>
                  <a:srgbClr val="FFFFFF"/>
                </a:solidFill>
                <a:latin typeface="Avenir"/>
                <a:ea typeface="Avenir"/>
                <a:cs typeface="Avenir"/>
                <a:sym typeface="Avenir"/>
              </a:rPr>
            </a:br>
            <a:r>
              <a:rPr lang="en-US" sz="700" b="1" i="0" u="none" strike="noStrike" cap="none">
                <a:solidFill>
                  <a:srgbClr val="FFFFFF"/>
                </a:solidFill>
                <a:latin typeface="Avenir"/>
                <a:ea typeface="Avenir"/>
                <a:cs typeface="Avenir"/>
                <a:sym typeface="Avenir"/>
              </a:rPr>
              <a:t>R</a:t>
            </a:r>
            <a:endParaRPr sz="1400" b="0" i="0" u="none" strike="noStrike" cap="none">
              <a:solidFill>
                <a:srgbClr val="000000"/>
              </a:solidFill>
              <a:latin typeface="Arial"/>
              <a:ea typeface="Arial"/>
              <a:cs typeface="Arial"/>
              <a:sym typeface="Arial"/>
            </a:endParaRPr>
          </a:p>
        </p:txBody>
      </p:sp>
      <p:sp>
        <p:nvSpPr>
          <p:cNvPr id="708" name="Google Shape;708;p7"/>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4"/>
                                        </p:tgtEl>
                                        <p:attrNameLst>
                                          <p:attrName>style.visibility</p:attrName>
                                        </p:attrNameLst>
                                      </p:cBhvr>
                                      <p:to>
                                        <p:strVal val="visible"/>
                                      </p:to>
                                    </p:set>
                                    <p:animEffect transition="in" filter="fade">
                                      <p:cBhvr>
                                        <p:cTn id="7" dur="500"/>
                                        <p:tgtEl>
                                          <p:spTgt spid="674"/>
                                        </p:tgtEl>
                                      </p:cBhvr>
                                    </p:animEffect>
                                  </p:childTnLst>
                                </p:cTn>
                              </p:par>
                              <p:par>
                                <p:cTn id="8" presetID="10" presetClass="entr" presetSubtype="0" fill="hold" nodeType="withEffect">
                                  <p:stCondLst>
                                    <p:cond delay="0"/>
                                  </p:stCondLst>
                                  <p:childTnLst>
                                    <p:set>
                                      <p:cBhvr>
                                        <p:cTn id="9" dur="1" fill="hold">
                                          <p:stCondLst>
                                            <p:cond delay="0"/>
                                          </p:stCondLst>
                                        </p:cTn>
                                        <p:tgtEl>
                                          <p:spTgt spid="677"/>
                                        </p:tgtEl>
                                        <p:attrNameLst>
                                          <p:attrName>style.visibility</p:attrName>
                                        </p:attrNameLst>
                                      </p:cBhvr>
                                      <p:to>
                                        <p:strVal val="visible"/>
                                      </p:to>
                                    </p:set>
                                    <p:animEffect transition="in" filter="fade">
                                      <p:cBhvr>
                                        <p:cTn id="10" dur="500"/>
                                        <p:tgtEl>
                                          <p:spTgt spid="677"/>
                                        </p:tgtEl>
                                      </p:cBhvr>
                                    </p:animEffect>
                                  </p:childTnLst>
                                </p:cTn>
                              </p:par>
                              <p:par>
                                <p:cTn id="11" presetID="10" presetClass="entr" presetSubtype="0" fill="hold" nodeType="withEffect">
                                  <p:stCondLst>
                                    <p:cond delay="0"/>
                                  </p:stCondLst>
                                  <p:childTnLst>
                                    <p:set>
                                      <p:cBhvr>
                                        <p:cTn id="12" dur="1" fill="hold">
                                          <p:stCondLst>
                                            <p:cond delay="0"/>
                                          </p:stCondLst>
                                        </p:cTn>
                                        <p:tgtEl>
                                          <p:spTgt spid="680"/>
                                        </p:tgtEl>
                                        <p:attrNameLst>
                                          <p:attrName>style.visibility</p:attrName>
                                        </p:attrNameLst>
                                      </p:cBhvr>
                                      <p:to>
                                        <p:strVal val="visible"/>
                                      </p:to>
                                    </p:set>
                                    <p:animEffect transition="in" filter="fade">
                                      <p:cBhvr>
                                        <p:cTn id="13" dur="500"/>
                                        <p:tgtEl>
                                          <p:spTgt spid="680"/>
                                        </p:tgtEl>
                                      </p:cBhvr>
                                    </p:animEffect>
                                  </p:childTnLst>
                                </p:cTn>
                              </p:par>
                              <p:par>
                                <p:cTn id="14" presetID="10" presetClass="entr" presetSubtype="0" fill="hold" nodeType="withEffect">
                                  <p:stCondLst>
                                    <p:cond delay="0"/>
                                  </p:stCondLst>
                                  <p:childTnLst>
                                    <p:set>
                                      <p:cBhvr>
                                        <p:cTn id="15" dur="1" fill="hold">
                                          <p:stCondLst>
                                            <p:cond delay="0"/>
                                          </p:stCondLst>
                                        </p:cTn>
                                        <p:tgtEl>
                                          <p:spTgt spid="683"/>
                                        </p:tgtEl>
                                        <p:attrNameLst>
                                          <p:attrName>style.visibility</p:attrName>
                                        </p:attrNameLst>
                                      </p:cBhvr>
                                      <p:to>
                                        <p:strVal val="visible"/>
                                      </p:to>
                                    </p:set>
                                    <p:animEffect transition="in" filter="fade">
                                      <p:cBhvr>
                                        <p:cTn id="16" dur="500"/>
                                        <p:tgtEl>
                                          <p:spTgt spid="683"/>
                                        </p:tgtEl>
                                      </p:cBhvr>
                                    </p:animEffect>
                                  </p:childTnLst>
                                </p:cTn>
                              </p:par>
                              <p:par>
                                <p:cTn id="17" presetID="10" presetClass="entr" presetSubtype="0" fill="hold" nodeType="withEffect">
                                  <p:stCondLst>
                                    <p:cond delay="0"/>
                                  </p:stCondLst>
                                  <p:childTnLst>
                                    <p:set>
                                      <p:cBhvr>
                                        <p:cTn id="18" dur="1" fill="hold">
                                          <p:stCondLst>
                                            <p:cond delay="0"/>
                                          </p:stCondLst>
                                        </p:cTn>
                                        <p:tgtEl>
                                          <p:spTgt spid="701"/>
                                        </p:tgtEl>
                                        <p:attrNameLst>
                                          <p:attrName>style.visibility</p:attrName>
                                        </p:attrNameLst>
                                      </p:cBhvr>
                                      <p:to>
                                        <p:strVal val="visible"/>
                                      </p:to>
                                    </p:set>
                                    <p:animEffect transition="in" filter="fade">
                                      <p:cBhvr>
                                        <p:cTn id="19" dur="500"/>
                                        <p:tgtEl>
                                          <p:spTgt spid="701"/>
                                        </p:tgtEl>
                                      </p:cBhvr>
                                    </p:animEffect>
                                  </p:childTnLst>
                                </p:cTn>
                              </p:par>
                              <p:par>
                                <p:cTn id="20" presetID="10" presetClass="entr" presetSubtype="0" fill="hold" nodeType="withEffect">
                                  <p:stCondLst>
                                    <p:cond delay="0"/>
                                  </p:stCondLst>
                                  <p:childTnLst>
                                    <p:set>
                                      <p:cBhvr>
                                        <p:cTn id="21" dur="1" fill="hold">
                                          <p:stCondLst>
                                            <p:cond delay="0"/>
                                          </p:stCondLst>
                                        </p:cTn>
                                        <p:tgtEl>
                                          <p:spTgt spid="702"/>
                                        </p:tgtEl>
                                        <p:attrNameLst>
                                          <p:attrName>style.visibility</p:attrName>
                                        </p:attrNameLst>
                                      </p:cBhvr>
                                      <p:to>
                                        <p:strVal val="visible"/>
                                      </p:to>
                                    </p:set>
                                    <p:animEffect transition="in" filter="fade">
                                      <p:cBhvr>
                                        <p:cTn id="22" dur="500"/>
                                        <p:tgtEl>
                                          <p:spTgt spid="702"/>
                                        </p:tgtEl>
                                      </p:cBhvr>
                                    </p:animEffect>
                                  </p:childTnLst>
                                </p:cTn>
                              </p:par>
                              <p:par>
                                <p:cTn id="23" presetID="10" presetClass="entr" presetSubtype="0" fill="hold" nodeType="withEffect">
                                  <p:stCondLst>
                                    <p:cond delay="0"/>
                                  </p:stCondLst>
                                  <p:childTnLst>
                                    <p:set>
                                      <p:cBhvr>
                                        <p:cTn id="24" dur="1" fill="hold">
                                          <p:stCondLst>
                                            <p:cond delay="0"/>
                                          </p:stCondLst>
                                        </p:cTn>
                                        <p:tgtEl>
                                          <p:spTgt spid="703"/>
                                        </p:tgtEl>
                                        <p:attrNameLst>
                                          <p:attrName>style.visibility</p:attrName>
                                        </p:attrNameLst>
                                      </p:cBhvr>
                                      <p:to>
                                        <p:strVal val="visible"/>
                                      </p:to>
                                    </p:set>
                                    <p:animEffect transition="in" filter="fade">
                                      <p:cBhvr>
                                        <p:cTn id="25" dur="500"/>
                                        <p:tgtEl>
                                          <p:spTgt spid="703"/>
                                        </p:tgtEl>
                                      </p:cBhvr>
                                    </p:animEffect>
                                  </p:childTnLst>
                                </p:cTn>
                              </p:par>
                              <p:par>
                                <p:cTn id="26" presetID="10" presetClass="entr" presetSubtype="0" fill="hold" nodeType="withEffect">
                                  <p:stCondLst>
                                    <p:cond delay="0"/>
                                  </p:stCondLst>
                                  <p:childTnLst>
                                    <p:set>
                                      <p:cBhvr>
                                        <p:cTn id="27" dur="1" fill="hold">
                                          <p:stCondLst>
                                            <p:cond delay="0"/>
                                          </p:stCondLst>
                                        </p:cTn>
                                        <p:tgtEl>
                                          <p:spTgt spid="704"/>
                                        </p:tgtEl>
                                        <p:attrNameLst>
                                          <p:attrName>style.visibility</p:attrName>
                                        </p:attrNameLst>
                                      </p:cBhvr>
                                      <p:to>
                                        <p:strVal val="visible"/>
                                      </p:to>
                                    </p:set>
                                    <p:animEffect transition="in" filter="fade">
                                      <p:cBhvr>
                                        <p:cTn id="28" dur="500"/>
                                        <p:tgtEl>
                                          <p:spTgt spid="704"/>
                                        </p:tgtEl>
                                      </p:cBhvr>
                                    </p:animEffect>
                                  </p:childTnLst>
                                </p:cTn>
                              </p:par>
                              <p:par>
                                <p:cTn id="29" presetID="10" presetClass="entr" presetSubtype="0" fill="hold" nodeType="withEffect">
                                  <p:stCondLst>
                                    <p:cond delay="0"/>
                                  </p:stCondLst>
                                  <p:childTnLst>
                                    <p:set>
                                      <p:cBhvr>
                                        <p:cTn id="30" dur="1" fill="hold">
                                          <p:stCondLst>
                                            <p:cond delay="0"/>
                                          </p:stCondLst>
                                        </p:cTn>
                                        <p:tgtEl>
                                          <p:spTgt spid="707"/>
                                        </p:tgtEl>
                                        <p:attrNameLst>
                                          <p:attrName>style.visibility</p:attrName>
                                        </p:attrNameLst>
                                      </p:cBhvr>
                                      <p:to>
                                        <p:strVal val="visible"/>
                                      </p:to>
                                    </p:set>
                                    <p:animEffect transition="in" filter="fade">
                                      <p:cBhvr>
                                        <p:cTn id="31" dur="500"/>
                                        <p:tgtEl>
                                          <p:spTgt spid="7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75"/>
                                        </p:tgtEl>
                                        <p:attrNameLst>
                                          <p:attrName>style.visibility</p:attrName>
                                        </p:attrNameLst>
                                      </p:cBhvr>
                                      <p:to>
                                        <p:strVal val="visible"/>
                                      </p:to>
                                    </p:set>
                                    <p:animEffect transition="in" filter="fade">
                                      <p:cBhvr>
                                        <p:cTn id="36" dur="500"/>
                                        <p:tgtEl>
                                          <p:spTgt spid="675"/>
                                        </p:tgtEl>
                                      </p:cBhvr>
                                    </p:animEffect>
                                  </p:childTnLst>
                                </p:cTn>
                              </p:par>
                              <p:par>
                                <p:cTn id="37" presetID="10" presetClass="entr" presetSubtype="0" fill="hold" nodeType="withEffect">
                                  <p:stCondLst>
                                    <p:cond delay="0"/>
                                  </p:stCondLst>
                                  <p:childTnLst>
                                    <p:set>
                                      <p:cBhvr>
                                        <p:cTn id="38" dur="1" fill="hold">
                                          <p:stCondLst>
                                            <p:cond delay="0"/>
                                          </p:stCondLst>
                                        </p:cTn>
                                        <p:tgtEl>
                                          <p:spTgt spid="678"/>
                                        </p:tgtEl>
                                        <p:attrNameLst>
                                          <p:attrName>style.visibility</p:attrName>
                                        </p:attrNameLst>
                                      </p:cBhvr>
                                      <p:to>
                                        <p:strVal val="visible"/>
                                      </p:to>
                                    </p:set>
                                    <p:animEffect transition="in" filter="fade">
                                      <p:cBhvr>
                                        <p:cTn id="39" dur="500"/>
                                        <p:tgtEl>
                                          <p:spTgt spid="678"/>
                                        </p:tgtEl>
                                      </p:cBhvr>
                                    </p:animEffect>
                                  </p:childTnLst>
                                </p:cTn>
                              </p:par>
                              <p:par>
                                <p:cTn id="40" presetID="10" presetClass="entr" presetSubtype="0" fill="hold" nodeType="withEffect">
                                  <p:stCondLst>
                                    <p:cond delay="0"/>
                                  </p:stCondLst>
                                  <p:childTnLst>
                                    <p:set>
                                      <p:cBhvr>
                                        <p:cTn id="41" dur="1" fill="hold">
                                          <p:stCondLst>
                                            <p:cond delay="0"/>
                                          </p:stCondLst>
                                        </p:cTn>
                                        <p:tgtEl>
                                          <p:spTgt spid="681"/>
                                        </p:tgtEl>
                                        <p:attrNameLst>
                                          <p:attrName>style.visibility</p:attrName>
                                        </p:attrNameLst>
                                      </p:cBhvr>
                                      <p:to>
                                        <p:strVal val="visible"/>
                                      </p:to>
                                    </p:set>
                                    <p:animEffect transition="in" filter="fade">
                                      <p:cBhvr>
                                        <p:cTn id="42" dur="500"/>
                                        <p:tgtEl>
                                          <p:spTgt spid="681"/>
                                        </p:tgtEl>
                                      </p:cBhvr>
                                    </p:animEffect>
                                  </p:childTnLst>
                                </p:cTn>
                              </p:par>
                              <p:par>
                                <p:cTn id="43" presetID="10" presetClass="entr" presetSubtype="0" fill="hold" nodeType="withEffect">
                                  <p:stCondLst>
                                    <p:cond delay="0"/>
                                  </p:stCondLst>
                                  <p:childTnLst>
                                    <p:set>
                                      <p:cBhvr>
                                        <p:cTn id="44" dur="1" fill="hold">
                                          <p:stCondLst>
                                            <p:cond delay="0"/>
                                          </p:stCondLst>
                                        </p:cTn>
                                        <p:tgtEl>
                                          <p:spTgt spid="689"/>
                                        </p:tgtEl>
                                        <p:attrNameLst>
                                          <p:attrName>style.visibility</p:attrName>
                                        </p:attrNameLst>
                                      </p:cBhvr>
                                      <p:to>
                                        <p:strVal val="visible"/>
                                      </p:to>
                                    </p:set>
                                    <p:animEffect transition="in" filter="fade">
                                      <p:cBhvr>
                                        <p:cTn id="45" dur="500"/>
                                        <p:tgtEl>
                                          <p:spTgt spid="689"/>
                                        </p:tgtEl>
                                      </p:cBhvr>
                                    </p:animEffect>
                                  </p:childTnLst>
                                </p:cTn>
                              </p:par>
                              <p:par>
                                <p:cTn id="46" presetID="10" presetClass="entr" presetSubtype="0" fill="hold" nodeType="withEffect">
                                  <p:stCondLst>
                                    <p:cond delay="0"/>
                                  </p:stCondLst>
                                  <p:childTnLst>
                                    <p:set>
                                      <p:cBhvr>
                                        <p:cTn id="47" dur="1" fill="hold">
                                          <p:stCondLst>
                                            <p:cond delay="0"/>
                                          </p:stCondLst>
                                        </p:cTn>
                                        <p:tgtEl>
                                          <p:spTgt spid="705"/>
                                        </p:tgtEl>
                                        <p:attrNameLst>
                                          <p:attrName>style.visibility</p:attrName>
                                        </p:attrNameLst>
                                      </p:cBhvr>
                                      <p:to>
                                        <p:strVal val="visible"/>
                                      </p:to>
                                    </p:set>
                                    <p:animEffect transition="in" filter="fade">
                                      <p:cBhvr>
                                        <p:cTn id="48" dur="500"/>
                                        <p:tgtEl>
                                          <p:spTgt spid="70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76"/>
                                        </p:tgtEl>
                                        <p:attrNameLst>
                                          <p:attrName>style.visibility</p:attrName>
                                        </p:attrNameLst>
                                      </p:cBhvr>
                                      <p:to>
                                        <p:strVal val="visible"/>
                                      </p:to>
                                    </p:set>
                                    <p:animEffect transition="in" filter="fade">
                                      <p:cBhvr>
                                        <p:cTn id="53" dur="500"/>
                                        <p:tgtEl>
                                          <p:spTgt spid="676"/>
                                        </p:tgtEl>
                                      </p:cBhvr>
                                    </p:animEffect>
                                  </p:childTnLst>
                                </p:cTn>
                              </p:par>
                              <p:par>
                                <p:cTn id="54" presetID="10" presetClass="entr" presetSubtype="0" fill="hold" nodeType="withEffect">
                                  <p:stCondLst>
                                    <p:cond delay="0"/>
                                  </p:stCondLst>
                                  <p:childTnLst>
                                    <p:set>
                                      <p:cBhvr>
                                        <p:cTn id="55" dur="1" fill="hold">
                                          <p:stCondLst>
                                            <p:cond delay="0"/>
                                          </p:stCondLst>
                                        </p:cTn>
                                        <p:tgtEl>
                                          <p:spTgt spid="679"/>
                                        </p:tgtEl>
                                        <p:attrNameLst>
                                          <p:attrName>style.visibility</p:attrName>
                                        </p:attrNameLst>
                                      </p:cBhvr>
                                      <p:to>
                                        <p:strVal val="visible"/>
                                      </p:to>
                                    </p:set>
                                    <p:animEffect transition="in" filter="fade">
                                      <p:cBhvr>
                                        <p:cTn id="56" dur="500"/>
                                        <p:tgtEl>
                                          <p:spTgt spid="679"/>
                                        </p:tgtEl>
                                      </p:cBhvr>
                                    </p:animEffect>
                                  </p:childTnLst>
                                </p:cTn>
                              </p:par>
                              <p:par>
                                <p:cTn id="57" presetID="10" presetClass="entr" presetSubtype="0" fill="hold" nodeType="withEffect">
                                  <p:stCondLst>
                                    <p:cond delay="0"/>
                                  </p:stCondLst>
                                  <p:childTnLst>
                                    <p:set>
                                      <p:cBhvr>
                                        <p:cTn id="58" dur="1" fill="hold">
                                          <p:stCondLst>
                                            <p:cond delay="0"/>
                                          </p:stCondLst>
                                        </p:cTn>
                                        <p:tgtEl>
                                          <p:spTgt spid="682"/>
                                        </p:tgtEl>
                                        <p:attrNameLst>
                                          <p:attrName>style.visibility</p:attrName>
                                        </p:attrNameLst>
                                      </p:cBhvr>
                                      <p:to>
                                        <p:strVal val="visible"/>
                                      </p:to>
                                    </p:set>
                                    <p:animEffect transition="in" filter="fade">
                                      <p:cBhvr>
                                        <p:cTn id="59" dur="500"/>
                                        <p:tgtEl>
                                          <p:spTgt spid="682"/>
                                        </p:tgtEl>
                                      </p:cBhvr>
                                    </p:animEffect>
                                  </p:childTnLst>
                                </p:cTn>
                              </p:par>
                              <p:par>
                                <p:cTn id="60" presetID="10" presetClass="entr" presetSubtype="0" fill="hold" nodeType="withEffect">
                                  <p:stCondLst>
                                    <p:cond delay="0"/>
                                  </p:stCondLst>
                                  <p:childTnLst>
                                    <p:set>
                                      <p:cBhvr>
                                        <p:cTn id="61" dur="1" fill="hold">
                                          <p:stCondLst>
                                            <p:cond delay="0"/>
                                          </p:stCondLst>
                                        </p:cTn>
                                        <p:tgtEl>
                                          <p:spTgt spid="695"/>
                                        </p:tgtEl>
                                        <p:attrNameLst>
                                          <p:attrName>style.visibility</p:attrName>
                                        </p:attrNameLst>
                                      </p:cBhvr>
                                      <p:to>
                                        <p:strVal val="visible"/>
                                      </p:to>
                                    </p:set>
                                    <p:animEffect transition="in" filter="fade">
                                      <p:cBhvr>
                                        <p:cTn id="62" dur="500"/>
                                        <p:tgtEl>
                                          <p:spTgt spid="695"/>
                                        </p:tgtEl>
                                      </p:cBhvr>
                                    </p:animEffect>
                                  </p:childTnLst>
                                </p:cTn>
                              </p:par>
                              <p:par>
                                <p:cTn id="63" presetID="10" presetClass="entr" presetSubtype="0" fill="hold" nodeType="withEffect">
                                  <p:stCondLst>
                                    <p:cond delay="0"/>
                                  </p:stCondLst>
                                  <p:childTnLst>
                                    <p:set>
                                      <p:cBhvr>
                                        <p:cTn id="64" dur="1" fill="hold">
                                          <p:stCondLst>
                                            <p:cond delay="0"/>
                                          </p:stCondLst>
                                        </p:cTn>
                                        <p:tgtEl>
                                          <p:spTgt spid="706"/>
                                        </p:tgtEl>
                                        <p:attrNameLst>
                                          <p:attrName>style.visibility</p:attrName>
                                        </p:attrNameLst>
                                      </p:cBhvr>
                                      <p:to>
                                        <p:strVal val="visible"/>
                                      </p:to>
                                    </p:set>
                                    <p:animEffect transition="in" filter="fade">
                                      <p:cBhvr>
                                        <p:cTn id="65" dur="500"/>
                                        <p:tgtEl>
                                          <p:spTgt spid="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
          <p:cNvSpPr txBox="1">
            <a:spLocks noGrp="1"/>
          </p:cNvSpPr>
          <p:nvPr>
            <p:ph type="body" idx="1"/>
          </p:nvPr>
        </p:nvSpPr>
        <p:spPr>
          <a:xfrm>
            <a:off x="475889" y="883679"/>
            <a:ext cx="11424009" cy="1139674"/>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SzPts val="2000"/>
              <a:buChar char="•"/>
            </a:pPr>
            <a:r>
              <a:rPr lang="en-US"/>
              <a:t>The goal is to find the optimum, where:</a:t>
            </a:r>
            <a:endParaRPr/>
          </a:p>
          <a:p>
            <a:pPr marL="685800" lvl="1" indent="-228600" algn="l" rtl="0">
              <a:lnSpc>
                <a:spcPct val="90000"/>
              </a:lnSpc>
              <a:spcBef>
                <a:spcPts val="500"/>
              </a:spcBef>
              <a:spcAft>
                <a:spcPts val="0"/>
              </a:spcAft>
              <a:buSzPts val="1800"/>
              <a:buChar char="•"/>
            </a:pPr>
            <a:r>
              <a:rPr lang="en-US"/>
              <a:t>The difference between train-test error is small</a:t>
            </a:r>
            <a:endParaRPr/>
          </a:p>
          <a:p>
            <a:pPr marL="685800" lvl="1" indent="-228600" algn="l" rtl="0">
              <a:lnSpc>
                <a:spcPct val="90000"/>
              </a:lnSpc>
              <a:spcBef>
                <a:spcPts val="500"/>
              </a:spcBef>
              <a:spcAft>
                <a:spcPts val="0"/>
              </a:spcAft>
              <a:buSzPts val="1800"/>
              <a:buChar char="•"/>
            </a:pPr>
            <a:r>
              <a:rPr lang="en-US"/>
              <a:t>The train error is low enough, meaning that the model has learned the patters well enough to generalize in an unseen dataset</a:t>
            </a:r>
            <a:endParaRPr/>
          </a:p>
        </p:txBody>
      </p:sp>
      <p:sp>
        <p:nvSpPr>
          <p:cNvPr id="714" name="Google Shape;714;p8"/>
          <p:cNvSpPr txBox="1">
            <a:spLocks noGrp="1"/>
          </p:cNvSpPr>
          <p:nvPr>
            <p:ph type="title"/>
          </p:nvPr>
        </p:nvSpPr>
        <p:spPr>
          <a:xfrm>
            <a:off x="475890" y="365125"/>
            <a:ext cx="10222590" cy="48713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769F9"/>
              </a:buClr>
              <a:buSzPts val="2800"/>
              <a:buFont typeface="Avenir"/>
              <a:buNone/>
            </a:pPr>
            <a:r>
              <a:rPr lang="en-US"/>
              <a:t>Underfitting and Overfitting</a:t>
            </a:r>
            <a:endParaRPr/>
          </a:p>
        </p:txBody>
      </p:sp>
      <p:pic>
        <p:nvPicPr>
          <p:cNvPr id="715" name="Google Shape;715;p8"/>
          <p:cNvPicPr preferRelativeResize="0"/>
          <p:nvPr/>
        </p:nvPicPr>
        <p:blipFill rotWithShape="1">
          <a:blip r:embed="rId3">
            <a:alphaModFix/>
          </a:blip>
          <a:srcRect/>
          <a:stretch/>
        </p:blipFill>
        <p:spPr>
          <a:xfrm>
            <a:off x="2438400" y="2054776"/>
            <a:ext cx="7315200" cy="4219575"/>
          </a:xfrm>
          <a:prstGeom prst="rect">
            <a:avLst/>
          </a:prstGeom>
          <a:noFill/>
          <a:ln>
            <a:noFill/>
          </a:ln>
        </p:spPr>
      </p:pic>
      <p:sp>
        <p:nvSpPr>
          <p:cNvPr id="716" name="Google Shape;716;p8"/>
          <p:cNvSpPr txBox="1">
            <a:spLocks noGrp="1"/>
          </p:cNvSpPr>
          <p:nvPr>
            <p:ph type="sldNum" idx="12"/>
          </p:nvPr>
        </p:nvSpPr>
        <p:spPr>
          <a:xfrm>
            <a:off x="10807700" y="6475378"/>
            <a:ext cx="1092200" cy="272156"/>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01_starschema_pptx_theme">
  <a:themeElements>
    <a:clrScheme name="Custom 1">
      <a:dk1>
        <a:srgbClr val="323232"/>
      </a:dk1>
      <a:lt1>
        <a:srgbClr val="FFFFFF"/>
      </a:lt1>
      <a:dk2>
        <a:srgbClr val="44546A"/>
      </a:dk2>
      <a:lt2>
        <a:srgbClr val="E7E6E6"/>
      </a:lt2>
      <a:accent1>
        <a:srgbClr val="4769F9"/>
      </a:accent1>
      <a:accent2>
        <a:srgbClr val="33ABF1"/>
      </a:accent2>
      <a:accent3>
        <a:srgbClr val="83E3AE"/>
      </a:accent3>
      <a:accent4>
        <a:srgbClr val="FF8E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starschema_pptx_theme">
  <a:themeElements>
    <a:clrScheme name="Custom 1">
      <a:dk1>
        <a:srgbClr val="323232"/>
      </a:dk1>
      <a:lt1>
        <a:srgbClr val="FFFFFF"/>
      </a:lt1>
      <a:dk2>
        <a:srgbClr val="44546A"/>
      </a:dk2>
      <a:lt2>
        <a:srgbClr val="E7E6E6"/>
      </a:lt2>
      <a:accent1>
        <a:srgbClr val="4769F9"/>
      </a:accent1>
      <a:accent2>
        <a:srgbClr val="33ABF1"/>
      </a:accent2>
      <a:accent3>
        <a:srgbClr val="83E3AE"/>
      </a:accent3>
      <a:accent4>
        <a:srgbClr val="FF8E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tarschema_pptx_theme">
  <a:themeElements>
    <a:clrScheme name="Custom 1">
      <a:dk1>
        <a:srgbClr val="323232"/>
      </a:dk1>
      <a:lt1>
        <a:srgbClr val="FFFFFF"/>
      </a:lt1>
      <a:dk2>
        <a:srgbClr val="44546A"/>
      </a:dk2>
      <a:lt2>
        <a:srgbClr val="E7E6E6"/>
      </a:lt2>
      <a:accent1>
        <a:srgbClr val="4769F9"/>
      </a:accent1>
      <a:accent2>
        <a:srgbClr val="33ABF1"/>
      </a:accent2>
      <a:accent3>
        <a:srgbClr val="83E3AE"/>
      </a:accent3>
      <a:accent4>
        <a:srgbClr val="FF8E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5A673FD41BD2E458275C811784594B3" ma:contentTypeVersion="15" ma:contentTypeDescription="Create a new document." ma:contentTypeScope="" ma:versionID="4e97aa291e353d84e4e33295787c44b2">
  <xsd:schema xmlns:xsd="http://www.w3.org/2001/XMLSchema" xmlns:xs="http://www.w3.org/2001/XMLSchema" xmlns:p="http://schemas.microsoft.com/office/2006/metadata/properties" xmlns:ns2="b1f08b52-486c-45ce-8045-2c7b425d591f" xmlns:ns3="52dedb0b-a8ab-4f7d-8a5b-402e1ce1bc43" targetNamespace="http://schemas.microsoft.com/office/2006/metadata/properties" ma:root="true" ma:fieldsID="51e96b32579fe1796e99ecd83dc2f91a" ns2:_="" ns3:_="">
    <xsd:import namespace="b1f08b52-486c-45ce-8045-2c7b425d591f"/>
    <xsd:import namespace="52dedb0b-a8ab-4f7d-8a5b-402e1ce1bc43"/>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LengthInSeconds" minOccurs="0"/>
                <xsd:element ref="ns2:MediaServiceDateTaken" minOccurs="0"/>
                <xsd:element ref="ns2:MediaServiceLocatio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f08b52-486c-45ce-8045-2c7b425d59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b31ed30-7e58-4985-b8c2-d455a920e241"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dedb0b-a8ab-4f7d-8a5b-402e1ce1bc43"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3d14c2c-f660-4379-a291-c744fb5fb02d}" ma:internalName="TaxCatchAll" ma:showField="CatchAllData" ma:web="52dedb0b-a8ab-4f7d-8a5b-402e1ce1bc43">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1f08b52-486c-45ce-8045-2c7b425d591f">
      <Terms xmlns="http://schemas.microsoft.com/office/infopath/2007/PartnerControls"/>
    </lcf76f155ced4ddcb4097134ff3c332f>
    <TaxCatchAll xmlns="52dedb0b-a8ab-4f7d-8a5b-402e1ce1bc4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96E82-CC3B-461B-AC75-658379B3AB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f08b52-486c-45ce-8045-2c7b425d591f"/>
    <ds:schemaRef ds:uri="52dedb0b-a8ab-4f7d-8a5b-402e1ce1bc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7F8D4D-EB42-45D2-BA93-686B7CCA4167}">
  <ds:schemaRefs>
    <ds:schemaRef ds:uri="http://schemas.microsoft.com/office/2006/metadata/properties"/>
    <ds:schemaRef ds:uri="http://schemas.microsoft.com/office/infopath/2007/PartnerControls"/>
    <ds:schemaRef ds:uri="b1f08b52-486c-45ce-8045-2c7b425d591f"/>
    <ds:schemaRef ds:uri="52dedb0b-a8ab-4f7d-8a5b-402e1ce1bc43"/>
  </ds:schemaRefs>
</ds:datastoreItem>
</file>

<file path=customXml/itemProps3.xml><?xml version="1.0" encoding="utf-8"?>
<ds:datastoreItem xmlns:ds="http://schemas.openxmlformats.org/officeDocument/2006/customXml" ds:itemID="{858248DA-C5C9-476C-ACB9-1B2C7538A6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TotalTime>
  <Words>1526</Words>
  <Application>Microsoft Office PowerPoint</Application>
  <PresentationFormat>Szélesvásznú</PresentationFormat>
  <Paragraphs>254</Paragraphs>
  <Slides>12</Slides>
  <Notes>12</Notes>
  <HiddenSlides>0</HiddenSlides>
  <MMClips>0</MMClips>
  <ScaleCrop>false</ScaleCrop>
  <HeadingPairs>
    <vt:vector size="6" baseType="variant">
      <vt:variant>
        <vt:lpstr>Használt betűtípusok</vt:lpstr>
      </vt:variant>
      <vt:variant>
        <vt:i4>6</vt:i4>
      </vt:variant>
      <vt:variant>
        <vt:lpstr>Téma</vt:lpstr>
      </vt:variant>
      <vt:variant>
        <vt:i4>3</vt:i4>
      </vt:variant>
      <vt:variant>
        <vt:lpstr>Diacímek</vt:lpstr>
      </vt:variant>
      <vt:variant>
        <vt:i4>12</vt:i4>
      </vt:variant>
    </vt:vector>
  </HeadingPairs>
  <TitlesOfParts>
    <vt:vector size="21" baseType="lpstr">
      <vt:lpstr>Lobster</vt:lpstr>
      <vt:lpstr>Wingdings</vt:lpstr>
      <vt:lpstr>Courier New</vt:lpstr>
      <vt:lpstr>Calibri</vt:lpstr>
      <vt:lpstr>Avenir</vt:lpstr>
      <vt:lpstr>Arial</vt:lpstr>
      <vt:lpstr>01_starschema_pptx_theme</vt:lpstr>
      <vt:lpstr>3_starschema_pptx_theme</vt:lpstr>
      <vt:lpstr>2_starschema_pptx_theme</vt:lpstr>
      <vt:lpstr>PowerPoint-bemutató</vt:lpstr>
      <vt:lpstr>What is Data Science, what does it include? </vt:lpstr>
      <vt:lpstr>High level overview of ML categories</vt:lpstr>
      <vt:lpstr>A Framework for ML solutions</vt:lpstr>
      <vt:lpstr>Variable types</vt:lpstr>
      <vt:lpstr>Model evaluation – train-test split</vt:lpstr>
      <vt:lpstr>Model evaluation – regression measurement metrics</vt:lpstr>
      <vt:lpstr>Underfitting and Overfitting</vt:lpstr>
      <vt:lpstr>Underfitting and Overfitting</vt:lpstr>
      <vt:lpstr>Linear Regression</vt:lpstr>
      <vt:lpstr>PowerPoint-bemutató</vt:lpstr>
      <vt:lpstr>Python resources you need for solving the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Böjte Berta</dc:creator>
  <cp:lastModifiedBy>Berta Bojte</cp:lastModifiedBy>
  <cp:revision>6</cp:revision>
  <dcterms:created xsi:type="dcterms:W3CDTF">2022-01-24T11:55:45Z</dcterms:created>
  <dcterms:modified xsi:type="dcterms:W3CDTF">2024-06-06T20:47:16Z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a878f084-dcf2-4baf-bdcf-528d46cb8dce</vt:lpwstr>
  </property>
  <property fmtid="{D5CDD505-2E9C-101B-9397-08002B2CF9AE}" pid="3" name="HCLClassD6">
    <vt:lpwstr>False</vt:lpwstr>
  </property>
  <property fmtid="{D5CDD505-2E9C-101B-9397-08002B2CF9AE}" pid="4" name="HCLClassification">
    <vt:lpwstr>HCL_Cla5s_Publ1c</vt:lpwstr>
  </property>
  <property fmtid="{D5CDD505-2E9C-101B-9397-08002B2CF9AE}" pid="5" name="ContentTypeId">
    <vt:lpwstr>0x010100B5A673FD41BD2E458275C811784594B3</vt:lpwstr>
  </property>
  <property fmtid="{D5CDD505-2E9C-101B-9397-08002B2CF9AE}" pid="6" name="MediaServiceImageTags">
    <vt:lpwstr/>
  </property>
</Properties>
</file>